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>
        <p:scale>
          <a:sx n="73" d="100"/>
          <a:sy n="73" d="100"/>
        </p:scale>
        <p:origin x="540" y="-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E917F70-1D99-4727-918F-75FE8C133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12" name="文字版面配置區 12">
            <a:extLst>
              <a:ext uri="{FF2B5EF4-FFF2-40B4-BE49-F238E27FC236}">
                <a16:creationId xmlns:a16="http://schemas.microsoft.com/office/drawing/2014/main" id="{8D6FFBF8-4724-48B7-BB99-88FE9CA8B1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23477"/>
            <a:ext cx="6984776" cy="62297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000" b="1"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defRPr>
            </a:lvl1pPr>
          </a:lstStyle>
          <a:p>
            <a:pPr lvl="0"/>
            <a:r>
              <a:rPr lang="zh-TW" altLang="en-US"/>
              <a:t>插入投影片標題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F637DDD-C784-4332-9B53-C14459F3476E}"/>
              </a:ext>
            </a:extLst>
          </p:cNvPr>
          <p:cNvSpPr/>
          <p:nvPr userDrawn="1"/>
        </p:nvSpPr>
        <p:spPr>
          <a:xfrm>
            <a:off x="-1" y="123478"/>
            <a:ext cx="223936" cy="1061510"/>
          </a:xfrm>
          <a:prstGeom prst="rect">
            <a:avLst/>
          </a:prstGeom>
          <a:solidFill>
            <a:srgbClr val="3C7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文字版面配置區 12">
            <a:extLst>
              <a:ext uri="{FF2B5EF4-FFF2-40B4-BE49-F238E27FC236}">
                <a16:creationId xmlns:a16="http://schemas.microsoft.com/office/drawing/2014/main" id="{4ECDBC2C-B4EE-43DE-9CA1-0D1858D1A3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46449"/>
            <a:ext cx="6984776" cy="4385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400"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defRPr>
            </a:lvl1pPr>
          </a:lstStyle>
          <a:p>
            <a:pPr lvl="0"/>
            <a:r>
              <a:rPr lang="zh-TW" altLang="en-US"/>
              <a:t>插入投影片副標題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5AF3598-1043-0FC8-FBC6-FB5AEC4134BF}"/>
              </a:ext>
            </a:extLst>
          </p:cNvPr>
          <p:cNvSpPr/>
          <p:nvPr userDrawn="1"/>
        </p:nvSpPr>
        <p:spPr>
          <a:xfrm>
            <a:off x="747756" y="6703024"/>
            <a:ext cx="11444244" cy="85126"/>
          </a:xfrm>
          <a:prstGeom prst="rect">
            <a:avLst/>
          </a:prstGeom>
          <a:solidFill>
            <a:srgbClr val="3C7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7BDE892-C71D-E80A-7CA9-0C30BC8B4CCD}"/>
              </a:ext>
            </a:extLst>
          </p:cNvPr>
          <p:cNvSpPr txBox="1"/>
          <p:nvPr userDrawn="1"/>
        </p:nvSpPr>
        <p:spPr>
          <a:xfrm>
            <a:off x="-67427" y="6631663"/>
            <a:ext cx="940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>
                <a:solidFill>
                  <a:srgbClr val="3C7EA2"/>
                </a:solidFill>
                <a:latin typeface="Bahnschrift SemiBold" panose="020B0502040204020203" pitchFamily="34" charset="0"/>
              </a:rPr>
              <a:t>CHIP RIGHT CO.</a:t>
            </a:r>
          </a:p>
        </p:txBody>
      </p:sp>
    </p:spTree>
    <p:extLst>
      <p:ext uri="{BB962C8B-B14F-4D97-AF65-F5344CB8AC3E}">
        <p14:creationId xmlns:p14="http://schemas.microsoft.com/office/powerpoint/2010/main" val="295538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 descr="一張含有 文字 的圖片&#10;&#10;描述是以高可信度產生">
            <a:extLst>
              <a:ext uri="{FF2B5EF4-FFF2-40B4-BE49-F238E27FC236}">
                <a16:creationId xmlns:a16="http://schemas.microsoft.com/office/drawing/2014/main" id="{4A469131-B4F7-4B9B-96FE-35D7A61754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" t="13275" b="1281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8271A2AA-ADF8-4A57-ACC4-7B84BAC959EA}"/>
              </a:ext>
            </a:extLst>
          </p:cNvPr>
          <p:cNvSpPr/>
          <p:nvPr userDrawn="1"/>
        </p:nvSpPr>
        <p:spPr>
          <a:xfrm>
            <a:off x="0" y="2919760"/>
            <a:ext cx="12192000" cy="290746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文字方塊 8">
            <a:extLst>
              <a:ext uri="{FF2B5EF4-FFF2-40B4-BE49-F238E27FC236}">
                <a16:creationId xmlns:a16="http://schemas.microsoft.com/office/drawing/2014/main" id="{0BFE4E1F-170C-4367-A90D-D9F63AF645DA}"/>
              </a:ext>
            </a:extLst>
          </p:cNvPr>
          <p:cNvSpPr txBox="1"/>
          <p:nvPr userDrawn="1"/>
        </p:nvSpPr>
        <p:spPr>
          <a:xfrm>
            <a:off x="5259092" y="5198011"/>
            <a:ext cx="2032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CHIP RIGHT CO.</a:t>
            </a:r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B3904A40-2050-495C-A376-3199AC71D9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3810" y1="35873" x2="43810" y2="35873"/>
                        <a14:foregroundMark x1="62857" y1="31111" x2="62857" y2="31111"/>
                        <a14:foregroundMark x1="40159" y1="66190" x2="40159" y2="66190"/>
                        <a14:foregroundMark x1="61458" y1="62500" x2="61458" y2="6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088" y="5182742"/>
            <a:ext cx="399869" cy="399869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495BEFF8-55CA-4DF0-BA8F-0D03ABD69A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3165821"/>
            <a:ext cx="9144000" cy="952505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latin typeface="+mj-lt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按一下以輸入標題</a:t>
            </a:r>
            <a:endParaRPr 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E4458BE3-6874-4E69-BC28-51BDDD985EE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384791"/>
            <a:ext cx="9144000" cy="6997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+mj-lt"/>
                <a:ea typeface="微軟正黑體" panose="020B0604030504040204" pitchFamily="3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按一下以輸入子標題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85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28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0790E9-548D-44EA-9358-1AE993CD34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106" y="3334560"/>
            <a:ext cx="10885999" cy="1697017"/>
          </a:xfrm>
        </p:spPr>
        <p:txBody>
          <a:bodyPr lIns="91440" tIns="45720" rIns="91440" bIns="45720" anchor="b"/>
          <a:lstStyle/>
          <a:p>
            <a:br>
              <a:rPr lang="en-US" altLang="zh-TW" sz="36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TW" sz="3600" dirty="0">
                <a:latin typeface="Calibri" panose="020F0502020204030204" pitchFamily="34" charset="0"/>
                <a:cs typeface="Calibri" panose="020F0502020204030204" pitchFamily="34" charset="0"/>
              </a:rPr>
              <a:t>CRH220P_</a:t>
            </a:r>
            <a:r>
              <a:rPr lang="zh-TW" altLang="en-US" sz="3200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測試區相關</a:t>
            </a:r>
            <a:br>
              <a:rPr lang="en-US" altLang="zh-TW" sz="2000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</a:br>
            <a:r>
              <a:rPr lang="en-US" altLang="zh-TW" sz="3600" b="1" dirty="0">
                <a:latin typeface="Calibri" panose="020F0502020204030204" pitchFamily="34" charset="0"/>
                <a:cs typeface="Calibri" panose="020F0502020204030204" pitchFamily="34" charset="0"/>
              </a:rPr>
              <a:t>Test area related</a:t>
            </a:r>
            <a:br>
              <a:rPr lang="en-US" altLang="zh-TW" sz="36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600" b="0" dirty="0">
              <a:ea typeface="微軟正黑體"/>
            </a:endParaRPr>
          </a:p>
        </p:txBody>
      </p:sp>
      <p:sp>
        <p:nvSpPr>
          <p:cNvPr id="4" name="副標題 3">
            <a:extLst>
              <a:ext uri="{FF2B5EF4-FFF2-40B4-BE49-F238E27FC236}">
                <a16:creationId xmlns:a16="http://schemas.microsoft.com/office/drawing/2014/main" id="{C5A03EA5-E2D7-6E6C-8229-B953564D89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88656" y="4978823"/>
            <a:ext cx="2061252" cy="647114"/>
          </a:xfrm>
        </p:spPr>
        <p:txBody>
          <a:bodyPr/>
          <a:lstStyle/>
          <a:p>
            <a:r>
              <a:rPr lang="en-US" altLang="zh-TW" sz="2000" dirty="0"/>
              <a:t>wenguang </a:t>
            </a:r>
            <a:r>
              <a:rPr lang="zh-TW" altLang="en-US" sz="2000" dirty="0"/>
              <a:t> </a:t>
            </a:r>
            <a:r>
              <a:rPr lang="en-US" altLang="zh-TW" sz="2000" dirty="0"/>
              <a:t>2025/04/08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9915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8995E-93A9-9973-3CF4-F3D7614EE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一張含有 引擎, 機器, 電氣線路, 汽車零件 的圖片&#10;&#10;AI 產生的內容可能不正確。">
            <a:extLst>
              <a:ext uri="{FF2B5EF4-FFF2-40B4-BE49-F238E27FC236}">
                <a16:creationId xmlns:a16="http://schemas.microsoft.com/office/drawing/2014/main" id="{3B1DDA03-F364-5B5D-4530-A5617110A71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7" y="1293725"/>
            <a:ext cx="11390468" cy="4951827"/>
          </a:xfrm>
          <a:prstGeom prst="rect">
            <a:avLst/>
          </a:prstGeom>
        </p:spPr>
      </p:pic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179C4AC-F491-2EB0-3126-5C1DADE617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7581" y="183836"/>
            <a:ext cx="8112695" cy="1194798"/>
          </a:xfrm>
        </p:spPr>
        <p:txBody>
          <a:bodyPr/>
          <a:lstStyle/>
          <a:p>
            <a:r>
              <a:rPr lang="en-US" altLang="zh-TW" sz="3600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CRH220P_</a:t>
            </a:r>
            <a:r>
              <a:rPr lang="zh-TW" altLang="en-US" sz="3600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測試區相關</a:t>
            </a:r>
            <a:br>
              <a:rPr lang="zh-TW" altLang="en-US" sz="2400" dirty="0"/>
            </a:br>
            <a:r>
              <a:rPr lang="zh-TW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Test area related</a:t>
            </a:r>
            <a:endParaRPr lang="zh-TW" altLang="en-US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2968EB31-AECB-88C7-7C0F-E8D441E0256E}"/>
              </a:ext>
            </a:extLst>
          </p:cNvPr>
          <p:cNvSpPr txBox="1"/>
          <p:nvPr/>
        </p:nvSpPr>
        <p:spPr>
          <a:xfrm>
            <a:off x="1603056" y="2724173"/>
            <a:ext cx="32302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1</a:t>
            </a:r>
            <a:r>
              <a:rPr lang="zh-TW" altLang="en-US" dirty="0"/>
              <a:t> </a:t>
            </a:r>
            <a:r>
              <a:rPr lang="en-US" altLang="zh-TW" dirty="0"/>
              <a:t>pin1</a:t>
            </a:r>
            <a:r>
              <a:rPr lang="zh-TW" altLang="en-US" dirty="0"/>
              <a:t> 位置調整方式</a:t>
            </a:r>
            <a:endParaRPr lang="en-US" altLang="zh-TW" dirty="0"/>
          </a:p>
          <a:p>
            <a:r>
              <a:rPr lang="en-US" altLang="zh-TW" dirty="0"/>
              <a:t>2</a:t>
            </a:r>
            <a:r>
              <a:rPr lang="zh-TW" altLang="en-US" dirty="0"/>
              <a:t> </a:t>
            </a:r>
            <a:r>
              <a:rPr lang="en-US" altLang="zh-TW" dirty="0"/>
              <a:t>Bady</a:t>
            </a:r>
            <a:r>
              <a:rPr lang="zh-TW" altLang="en-US" dirty="0"/>
              <a:t> </a:t>
            </a:r>
            <a:r>
              <a:rPr lang="en-US" altLang="zh-TW" dirty="0"/>
              <a:t>stop</a:t>
            </a:r>
            <a:r>
              <a:rPr lang="zh-TW" altLang="en-US" dirty="0"/>
              <a:t> 調整方式</a:t>
            </a:r>
            <a:endParaRPr lang="en-US" altLang="zh-TW" dirty="0"/>
          </a:p>
          <a:p>
            <a:r>
              <a:rPr lang="en-US" altLang="zh-TW" dirty="0"/>
              <a:t>3</a:t>
            </a:r>
            <a:r>
              <a:rPr lang="zh-TW" altLang="en-US" dirty="0"/>
              <a:t> 測試區深度調整方式</a:t>
            </a:r>
            <a:endParaRPr lang="en-US" altLang="zh-TW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CA9C8C1B-BE97-4C31-4495-4FA58B42A038}"/>
              </a:ext>
            </a:extLst>
          </p:cNvPr>
          <p:cNvSpPr txBox="1"/>
          <p:nvPr/>
        </p:nvSpPr>
        <p:spPr>
          <a:xfrm>
            <a:off x="5171720" y="2724173"/>
            <a:ext cx="41159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1 pin1 position adjustment method</a:t>
            </a:r>
          </a:p>
          <a:p>
            <a:r>
              <a:rPr lang="zh-TW" altLang="en-US" dirty="0"/>
              <a:t>2 Bady stop adjustment method</a:t>
            </a:r>
          </a:p>
          <a:p>
            <a:r>
              <a:rPr lang="zh-TW" altLang="en-US" dirty="0"/>
              <a:t>3. Test area depth adjustment method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4886F849-BBF8-A98C-34A4-E0BD7EBE72C9}"/>
              </a:ext>
            </a:extLst>
          </p:cNvPr>
          <p:cNvSpPr txBox="1"/>
          <p:nvPr/>
        </p:nvSpPr>
        <p:spPr>
          <a:xfrm>
            <a:off x="9777049" y="5834520"/>
            <a:ext cx="1871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Test area related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55994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圖片 24" descr="一張含有 人員, 室內, 銀 的圖片&#10;&#10;AI 產生的內容可能不正確。">
            <a:extLst>
              <a:ext uri="{FF2B5EF4-FFF2-40B4-BE49-F238E27FC236}">
                <a16:creationId xmlns:a16="http://schemas.microsoft.com/office/drawing/2014/main" id="{D4E3015B-5404-CA02-797C-EF330A65D2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900" y="3114670"/>
            <a:ext cx="1762180" cy="3125116"/>
          </a:xfrm>
          <a:prstGeom prst="rect">
            <a:avLst/>
          </a:prstGeom>
        </p:spPr>
      </p:pic>
      <p:pic>
        <p:nvPicPr>
          <p:cNvPr id="21" name="圖片 20" descr="一張含有 機器, 電子工程, 汽車零件, 人員 的圖片&#10;&#10;AI 產生的內容可能不正確。">
            <a:extLst>
              <a:ext uri="{FF2B5EF4-FFF2-40B4-BE49-F238E27FC236}">
                <a16:creationId xmlns:a16="http://schemas.microsoft.com/office/drawing/2014/main" id="{7AA96B00-E1B8-4148-11D6-ECEF185DB3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051" y="3139415"/>
            <a:ext cx="1762179" cy="3126180"/>
          </a:xfrm>
          <a:prstGeom prst="rect">
            <a:avLst/>
          </a:prstGeom>
        </p:spPr>
      </p:pic>
      <p:pic>
        <p:nvPicPr>
          <p:cNvPr id="17" name="圖片 16" descr="一張含有 人員, 汽車零件 的圖片&#10;&#10;AI 產生的內容可能不正確。">
            <a:extLst>
              <a:ext uri="{FF2B5EF4-FFF2-40B4-BE49-F238E27FC236}">
                <a16:creationId xmlns:a16="http://schemas.microsoft.com/office/drawing/2014/main" id="{E3C77454-47D3-C327-A244-21EF51F87A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57" y="3156872"/>
            <a:ext cx="1752339" cy="3108723"/>
          </a:xfrm>
          <a:prstGeom prst="rect">
            <a:avLst/>
          </a:prstGeom>
        </p:spPr>
      </p:pic>
      <p:pic>
        <p:nvPicPr>
          <p:cNvPr id="19" name="圖片 18" descr="一張含有 電子工程, 機器, 人員, 室內 的圖片&#10;&#10;AI 產生的內容可能不正確。">
            <a:extLst>
              <a:ext uri="{FF2B5EF4-FFF2-40B4-BE49-F238E27FC236}">
                <a16:creationId xmlns:a16="http://schemas.microsoft.com/office/drawing/2014/main" id="{FBB9CB98-1D32-06F3-51DF-A5D4F4FB24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080" y="3133221"/>
            <a:ext cx="1752339" cy="3108723"/>
          </a:xfrm>
          <a:prstGeom prst="rect">
            <a:avLst/>
          </a:prstGeom>
        </p:spPr>
      </p:pic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33B3E00-B555-A9D7-9BE7-F9F19D4EF1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7582" y="183836"/>
            <a:ext cx="4905262" cy="1194798"/>
          </a:xfrm>
        </p:spPr>
        <p:txBody>
          <a:bodyPr/>
          <a:lstStyle/>
          <a:p>
            <a:r>
              <a:rPr lang="en-US" altLang="zh-TW" sz="3600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CRH220P_</a:t>
            </a:r>
            <a:r>
              <a:rPr lang="zh-TW" altLang="en-US" sz="3600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測試區相關</a:t>
            </a:r>
            <a:br>
              <a:rPr lang="zh-TW" altLang="en-US" sz="2400" dirty="0"/>
            </a:br>
            <a:r>
              <a:rPr lang="zh-TW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Test area related</a:t>
            </a:r>
            <a:endParaRPr lang="zh-TW" altLang="en-US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A2C39E9-E098-39D1-A839-0BA6AD87490E}"/>
              </a:ext>
            </a:extLst>
          </p:cNvPr>
          <p:cNvSpPr txBox="1"/>
          <p:nvPr/>
        </p:nvSpPr>
        <p:spPr>
          <a:xfrm>
            <a:off x="257582" y="1582340"/>
            <a:ext cx="4905261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Pin1</a:t>
            </a:r>
            <a:r>
              <a:rPr lang="zh-TW" altLang="en-US" sz="2000" b="1" dirty="0"/>
              <a:t> 位置調整方式</a:t>
            </a:r>
            <a:endParaRPr lang="en-US" altLang="zh-TW" sz="2000" b="1" dirty="0"/>
          </a:p>
          <a:p>
            <a:r>
              <a:rPr lang="en-US" altLang="zh-TW" dirty="0"/>
              <a:t>1</a:t>
            </a:r>
            <a:r>
              <a:rPr lang="zh-TW" altLang="en-US" dirty="0"/>
              <a:t> 將工字軌螺絲拆除</a:t>
            </a:r>
            <a:r>
              <a:rPr lang="en-US" altLang="zh-TW" dirty="0"/>
              <a:t>(</a:t>
            </a:r>
            <a:r>
              <a:rPr lang="zh-TW" altLang="en-US" dirty="0"/>
              <a:t>四顆</a:t>
            </a:r>
            <a:r>
              <a:rPr lang="en-US" altLang="zh-TW" dirty="0"/>
              <a:t>)</a:t>
            </a:r>
          </a:p>
          <a:p>
            <a:r>
              <a:rPr lang="en-US" altLang="zh-TW" dirty="0"/>
              <a:t>2</a:t>
            </a:r>
            <a:r>
              <a:rPr lang="zh-TW" altLang="en-US" dirty="0"/>
              <a:t> 將</a:t>
            </a:r>
            <a:r>
              <a:rPr lang="en-US" altLang="zh-TW" dirty="0"/>
              <a:t>Lead</a:t>
            </a:r>
            <a:r>
              <a:rPr lang="zh-TW" altLang="en-US" dirty="0"/>
              <a:t> </a:t>
            </a:r>
            <a:r>
              <a:rPr lang="en-US" altLang="zh-TW" dirty="0"/>
              <a:t>stop</a:t>
            </a:r>
            <a:r>
              <a:rPr lang="zh-TW" altLang="en-US" dirty="0"/>
              <a:t> 螺絲拆除</a:t>
            </a:r>
            <a:r>
              <a:rPr lang="en-US" altLang="zh-TW" dirty="0"/>
              <a:t>(</a:t>
            </a:r>
            <a:r>
              <a:rPr lang="zh-TW" altLang="en-US" dirty="0"/>
              <a:t>二顆</a:t>
            </a:r>
            <a:r>
              <a:rPr lang="en-US" altLang="zh-TW" dirty="0"/>
              <a:t>)</a:t>
            </a:r>
          </a:p>
          <a:p>
            <a:r>
              <a:rPr lang="en-US" altLang="zh-TW" dirty="0"/>
              <a:t>3</a:t>
            </a:r>
            <a:r>
              <a:rPr lang="zh-TW" altLang="en-US" dirty="0"/>
              <a:t> 將十字螺絲放鬆</a:t>
            </a:r>
            <a:r>
              <a:rPr lang="en-US" altLang="zh-TW" dirty="0"/>
              <a:t>(</a:t>
            </a:r>
            <a:r>
              <a:rPr lang="zh-TW" altLang="en-US" dirty="0"/>
              <a:t>四顆</a:t>
            </a:r>
            <a:r>
              <a:rPr lang="en-US" altLang="zh-TW" dirty="0"/>
              <a:t>),</a:t>
            </a:r>
            <a:r>
              <a:rPr lang="zh-TW" altLang="en-US" dirty="0"/>
              <a:t>調整</a:t>
            </a:r>
            <a:r>
              <a:rPr lang="en-US" altLang="zh-TW" dirty="0"/>
              <a:t>pin1</a:t>
            </a:r>
            <a:r>
              <a:rPr lang="zh-TW" altLang="en-US" dirty="0"/>
              <a:t>高度</a:t>
            </a:r>
            <a:endParaRPr lang="en-US" altLang="zh-TW" dirty="0"/>
          </a:p>
          <a:p>
            <a:r>
              <a:rPr lang="en-US" altLang="zh-TW" dirty="0"/>
              <a:t>4</a:t>
            </a:r>
            <a:r>
              <a:rPr lang="zh-TW" altLang="en-US" dirty="0"/>
              <a:t> </a:t>
            </a:r>
            <a:r>
              <a:rPr lang="en-US" altLang="zh-TW" dirty="0"/>
              <a:t>IC</a:t>
            </a:r>
            <a:r>
              <a:rPr lang="zh-TW" altLang="en-US" dirty="0"/>
              <a:t>壓測時</a:t>
            </a:r>
            <a:r>
              <a:rPr lang="en-US" altLang="zh-TW" dirty="0"/>
              <a:t>,</a:t>
            </a:r>
            <a:r>
              <a:rPr lang="zh-TW" altLang="en-US" dirty="0"/>
              <a:t>可滑到底</a:t>
            </a:r>
            <a:r>
              <a:rPr lang="en-US" altLang="zh-TW" dirty="0"/>
              <a:t>,</a:t>
            </a:r>
            <a:r>
              <a:rPr lang="zh-TW" altLang="en-US" dirty="0"/>
              <a:t>手動也可以移動</a:t>
            </a:r>
            <a:r>
              <a:rPr lang="en-US" altLang="zh-TW" dirty="0"/>
              <a:t>IC</a:t>
            </a:r>
          </a:p>
          <a:p>
            <a:endParaRPr lang="en-US" altLang="zh-TW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7CF8A787-4CFB-EC65-8613-68BA98EFB4D5}"/>
              </a:ext>
            </a:extLst>
          </p:cNvPr>
          <p:cNvSpPr txBox="1"/>
          <p:nvPr/>
        </p:nvSpPr>
        <p:spPr>
          <a:xfrm>
            <a:off x="5233183" y="972248"/>
            <a:ext cx="61335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P</a:t>
            </a:r>
            <a:r>
              <a:rPr lang="zh-TW" altLang="en-US" sz="2000" b="1" dirty="0"/>
              <a:t>in1 position adjustment method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0F33574-20CE-AE9A-BC1A-C3492EB0423A}"/>
              </a:ext>
            </a:extLst>
          </p:cNvPr>
          <p:cNvSpPr txBox="1"/>
          <p:nvPr/>
        </p:nvSpPr>
        <p:spPr>
          <a:xfrm>
            <a:off x="9777049" y="5834520"/>
            <a:ext cx="1871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Test area related</a:t>
            </a:r>
            <a:endParaRPr lang="zh-TW" altLang="en-US" dirty="0"/>
          </a:p>
        </p:txBody>
      </p: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419A88A5-4D38-EEBF-BDEF-DBBB86A1EF99}"/>
              </a:ext>
            </a:extLst>
          </p:cNvPr>
          <p:cNvCxnSpPr>
            <a:cxnSpLocks/>
          </p:cNvCxnSpPr>
          <p:nvPr/>
        </p:nvCxnSpPr>
        <p:spPr>
          <a:xfrm flipH="1">
            <a:off x="1631989" y="1624087"/>
            <a:ext cx="5532320" cy="23323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4C57B5D1-9133-DB58-B0FB-8359F09FC61A}"/>
              </a:ext>
            </a:extLst>
          </p:cNvPr>
          <p:cNvCxnSpPr>
            <a:cxnSpLocks/>
          </p:cNvCxnSpPr>
          <p:nvPr/>
        </p:nvCxnSpPr>
        <p:spPr>
          <a:xfrm flipH="1">
            <a:off x="3947761" y="1893846"/>
            <a:ext cx="3803340" cy="28173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F8DFFD6B-E5C0-E3FD-6826-7F6DB9107FAE}"/>
              </a:ext>
            </a:extLst>
          </p:cNvPr>
          <p:cNvCxnSpPr>
            <a:cxnSpLocks/>
          </p:cNvCxnSpPr>
          <p:nvPr/>
        </p:nvCxnSpPr>
        <p:spPr>
          <a:xfrm flipH="1">
            <a:off x="6149974" y="2117298"/>
            <a:ext cx="2768943" cy="23531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4FEF446F-DDE2-22F2-5BE2-818D9CE1D5A8}"/>
              </a:ext>
            </a:extLst>
          </p:cNvPr>
          <p:cNvCxnSpPr>
            <a:cxnSpLocks/>
          </p:cNvCxnSpPr>
          <p:nvPr/>
        </p:nvCxnSpPr>
        <p:spPr>
          <a:xfrm flipH="1">
            <a:off x="5899385" y="2236566"/>
            <a:ext cx="1881474" cy="22806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4EC39193-8F37-EFDF-9A46-8A6712FC9E6F}"/>
              </a:ext>
            </a:extLst>
          </p:cNvPr>
          <p:cNvSpPr txBox="1"/>
          <p:nvPr/>
        </p:nvSpPr>
        <p:spPr>
          <a:xfrm>
            <a:off x="5233183" y="1378634"/>
            <a:ext cx="613351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1 Remove the I-rail screws</a:t>
            </a:r>
            <a:r>
              <a:rPr lang="en-US" altLang="zh-TW" dirty="0"/>
              <a:t>(4</a:t>
            </a:r>
            <a:r>
              <a:rPr lang="zh-TW" altLang="en-US" dirty="0"/>
              <a:t> </a:t>
            </a:r>
            <a:r>
              <a:rPr lang="en-US" altLang="zh-TW" dirty="0"/>
              <a:t>EA)</a:t>
            </a:r>
            <a:endParaRPr lang="zh-TW" altLang="en-US" dirty="0"/>
          </a:p>
          <a:p>
            <a:r>
              <a:rPr lang="zh-TW" altLang="en-US" dirty="0"/>
              <a:t>2 Remove the lead stop screw</a:t>
            </a:r>
            <a:r>
              <a:rPr lang="en-US" altLang="zh-TW" dirty="0"/>
              <a:t>(2</a:t>
            </a:r>
            <a:r>
              <a:rPr lang="zh-TW" altLang="en-US" dirty="0"/>
              <a:t> </a:t>
            </a:r>
            <a:r>
              <a:rPr lang="en-US" altLang="zh-TW" dirty="0"/>
              <a:t>EA)</a:t>
            </a:r>
            <a:endParaRPr lang="zh-TW" altLang="en-US" dirty="0"/>
          </a:p>
          <a:p>
            <a:r>
              <a:rPr lang="zh-TW" altLang="en-US" dirty="0"/>
              <a:t>3 Loosen the cross screw</a:t>
            </a:r>
            <a:r>
              <a:rPr lang="en-US" altLang="zh-TW" dirty="0"/>
              <a:t>(4EA)</a:t>
            </a:r>
            <a:r>
              <a:rPr lang="zh-TW" altLang="en-US" dirty="0"/>
              <a:t> and adjust the height of pin1</a:t>
            </a:r>
          </a:p>
          <a:p>
            <a:r>
              <a:rPr lang="zh-TW" altLang="en-US" dirty="0"/>
              <a:t>4 When IC is under pressure test, it can slide to the bottom and IC can be moved manually</a:t>
            </a:r>
          </a:p>
        </p:txBody>
      </p:sp>
      <p:cxnSp>
        <p:nvCxnSpPr>
          <p:cNvPr id="35" name="直線單箭頭接點 34">
            <a:extLst>
              <a:ext uri="{FF2B5EF4-FFF2-40B4-BE49-F238E27FC236}">
                <a16:creationId xmlns:a16="http://schemas.microsoft.com/office/drawing/2014/main" id="{A96A5DA6-784D-2D59-BA5D-C9C1CFDAE2FC}"/>
              </a:ext>
            </a:extLst>
          </p:cNvPr>
          <p:cNvCxnSpPr>
            <a:cxnSpLocks/>
          </p:cNvCxnSpPr>
          <p:nvPr/>
        </p:nvCxnSpPr>
        <p:spPr>
          <a:xfrm flipH="1">
            <a:off x="8767990" y="2474892"/>
            <a:ext cx="1792021" cy="23720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1146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BD771C-4BC2-7252-EA1B-452F4E785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一張含有 文字, 室內, 機器, 人員 的圖片&#10;&#10;AI 產生的內容可能不正確。">
            <a:extLst>
              <a:ext uri="{FF2B5EF4-FFF2-40B4-BE49-F238E27FC236}">
                <a16:creationId xmlns:a16="http://schemas.microsoft.com/office/drawing/2014/main" id="{F0547C19-7E35-9066-F043-E7EDAB9B1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032" y="2632396"/>
            <a:ext cx="2154810" cy="3820584"/>
          </a:xfrm>
          <a:prstGeom prst="rect">
            <a:avLst/>
          </a:prstGeom>
        </p:spPr>
      </p:pic>
      <p:pic>
        <p:nvPicPr>
          <p:cNvPr id="7" name="圖片 6" descr="一張含有 人員 的圖片&#10;&#10;AI 產生的內容可能不正確。">
            <a:extLst>
              <a:ext uri="{FF2B5EF4-FFF2-40B4-BE49-F238E27FC236}">
                <a16:creationId xmlns:a16="http://schemas.microsoft.com/office/drawing/2014/main" id="{52E973DF-99CF-30D5-E80C-24653A5C2D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948" y="2632395"/>
            <a:ext cx="2207086" cy="3914129"/>
          </a:xfrm>
          <a:prstGeom prst="rect">
            <a:avLst/>
          </a:prstGeom>
        </p:spPr>
      </p:pic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D30418E-0666-F4EB-E8B8-08A668D661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7581" y="183836"/>
            <a:ext cx="8112695" cy="1194798"/>
          </a:xfrm>
        </p:spPr>
        <p:txBody>
          <a:bodyPr/>
          <a:lstStyle/>
          <a:p>
            <a:r>
              <a:rPr lang="en-US" altLang="zh-TW" sz="3600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CRH220P_</a:t>
            </a:r>
            <a:r>
              <a:rPr lang="zh-TW" altLang="en-US" sz="3600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測試區相關</a:t>
            </a:r>
            <a:br>
              <a:rPr lang="zh-TW" altLang="en-US" sz="2400" dirty="0"/>
            </a:br>
            <a:r>
              <a:rPr lang="zh-TW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Test area related</a:t>
            </a:r>
            <a:endParaRPr lang="zh-TW" altLang="en-US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10544FB0-4E18-BFDC-89D8-FF7F79B1C93B}"/>
              </a:ext>
            </a:extLst>
          </p:cNvPr>
          <p:cNvSpPr txBox="1"/>
          <p:nvPr/>
        </p:nvSpPr>
        <p:spPr>
          <a:xfrm>
            <a:off x="257582" y="1582340"/>
            <a:ext cx="4905261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/>
              <a:t>2</a:t>
            </a:r>
            <a:r>
              <a:rPr lang="zh-TW" altLang="en-US" sz="2000" b="1" dirty="0"/>
              <a:t> </a:t>
            </a:r>
            <a:r>
              <a:rPr lang="en-US" altLang="zh-TW" sz="2000" b="1" dirty="0"/>
              <a:t>Bady</a:t>
            </a:r>
            <a:r>
              <a:rPr lang="zh-TW" altLang="en-US" sz="2000" b="1" dirty="0"/>
              <a:t> </a:t>
            </a:r>
            <a:r>
              <a:rPr lang="en-US" altLang="zh-TW" sz="2000" b="1" dirty="0"/>
              <a:t>stop</a:t>
            </a:r>
            <a:r>
              <a:rPr lang="zh-TW" altLang="en-US" sz="2000" b="1" dirty="0"/>
              <a:t> 調整方式</a:t>
            </a:r>
            <a:endParaRPr lang="en-US" altLang="zh-TW" sz="2000" b="1" dirty="0"/>
          </a:p>
          <a:p>
            <a:endParaRPr lang="en-US" altLang="zh-TW" dirty="0"/>
          </a:p>
          <a:p>
            <a:r>
              <a:rPr lang="zh-TW" altLang="en-US" dirty="0"/>
              <a:t>未壓測時</a:t>
            </a:r>
            <a:r>
              <a:rPr lang="en-US" altLang="zh-TW" dirty="0"/>
              <a:t>,Bady</a:t>
            </a:r>
            <a:r>
              <a:rPr lang="zh-TW" altLang="en-US" dirty="0"/>
              <a:t> </a:t>
            </a:r>
            <a:r>
              <a:rPr lang="en-US" altLang="zh-TW" dirty="0"/>
              <a:t>stop</a:t>
            </a:r>
            <a:r>
              <a:rPr lang="zh-TW" altLang="en-US" dirty="0"/>
              <a:t>會先阻擋</a:t>
            </a:r>
            <a:r>
              <a:rPr lang="en-US" altLang="zh-TW" dirty="0"/>
              <a:t>IC,</a:t>
            </a:r>
          </a:p>
          <a:p>
            <a:r>
              <a:rPr lang="en-US" altLang="zh-TW" dirty="0"/>
              <a:t>IC</a:t>
            </a:r>
            <a:r>
              <a:rPr lang="zh-TW" altLang="en-US" dirty="0"/>
              <a:t>位置會在</a:t>
            </a:r>
            <a:r>
              <a:rPr lang="en-US" altLang="zh-TW" dirty="0"/>
              <a:t>pin1</a:t>
            </a:r>
            <a:r>
              <a:rPr lang="zh-TW" altLang="en-US" dirty="0"/>
              <a:t>的上方</a:t>
            </a:r>
            <a:r>
              <a:rPr lang="en-US" altLang="zh-TW" dirty="0"/>
              <a:t>0.1mm~1mm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A1776C76-F40A-E3B5-ECF3-BB05142EE211}"/>
              </a:ext>
            </a:extLst>
          </p:cNvPr>
          <p:cNvSpPr txBox="1"/>
          <p:nvPr/>
        </p:nvSpPr>
        <p:spPr>
          <a:xfrm>
            <a:off x="9236932" y="3672059"/>
            <a:ext cx="29550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Bady</a:t>
            </a:r>
            <a:r>
              <a:rPr lang="zh-TW" altLang="en-US" dirty="0"/>
              <a:t> </a:t>
            </a:r>
            <a:r>
              <a:rPr lang="en-US" altLang="zh-TW" dirty="0"/>
              <a:t>stop</a:t>
            </a:r>
            <a:r>
              <a:rPr lang="zh-TW" altLang="en-US" dirty="0"/>
              <a:t> 調整螺絲</a:t>
            </a:r>
            <a:endParaRPr lang="en-US" altLang="zh-TW" dirty="0"/>
          </a:p>
          <a:p>
            <a:r>
              <a:rPr lang="en-US" altLang="zh-TW" dirty="0"/>
              <a:t>Bady stop adjustment screw</a:t>
            </a:r>
            <a:endParaRPr lang="zh-TW" altLang="en-US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E44A5661-917C-E157-D80E-809367F7958E}"/>
              </a:ext>
            </a:extLst>
          </p:cNvPr>
          <p:cNvSpPr txBox="1"/>
          <p:nvPr/>
        </p:nvSpPr>
        <p:spPr>
          <a:xfrm>
            <a:off x="9777049" y="5834520"/>
            <a:ext cx="1871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Test area related</a:t>
            </a:r>
            <a:endParaRPr lang="zh-TW" altLang="en-US" dirty="0"/>
          </a:p>
        </p:txBody>
      </p: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EB9FCB65-07E2-F323-A24C-E51D7D5A2C57}"/>
              </a:ext>
            </a:extLst>
          </p:cNvPr>
          <p:cNvCxnSpPr>
            <a:cxnSpLocks/>
          </p:cNvCxnSpPr>
          <p:nvPr/>
        </p:nvCxnSpPr>
        <p:spPr>
          <a:xfrm flipH="1">
            <a:off x="5029522" y="2049570"/>
            <a:ext cx="2954993" cy="27939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3692E3D1-ABDB-52D3-9276-BFA4F017318A}"/>
              </a:ext>
            </a:extLst>
          </p:cNvPr>
          <p:cNvCxnSpPr>
            <a:cxnSpLocks/>
          </p:cNvCxnSpPr>
          <p:nvPr/>
        </p:nvCxnSpPr>
        <p:spPr>
          <a:xfrm flipH="1">
            <a:off x="8009641" y="4133613"/>
            <a:ext cx="2828405" cy="4541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788A5155-0E0C-8043-C11E-EBBE8AA42F20}"/>
              </a:ext>
            </a:extLst>
          </p:cNvPr>
          <p:cNvCxnSpPr>
            <a:cxnSpLocks/>
          </p:cNvCxnSpPr>
          <p:nvPr/>
        </p:nvCxnSpPr>
        <p:spPr>
          <a:xfrm flipH="1">
            <a:off x="5187969" y="2318980"/>
            <a:ext cx="4772669" cy="24789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CA261735-163E-4247-FCAC-BD9CD4ECCB9D}"/>
              </a:ext>
            </a:extLst>
          </p:cNvPr>
          <p:cNvCxnSpPr>
            <a:cxnSpLocks/>
          </p:cNvCxnSpPr>
          <p:nvPr/>
        </p:nvCxnSpPr>
        <p:spPr>
          <a:xfrm flipV="1">
            <a:off x="2820561" y="4889874"/>
            <a:ext cx="944615" cy="661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728D7165-E3CC-32A2-9BB3-D8CCEBF6867B}"/>
              </a:ext>
            </a:extLst>
          </p:cNvPr>
          <p:cNvSpPr txBox="1"/>
          <p:nvPr/>
        </p:nvSpPr>
        <p:spPr>
          <a:xfrm>
            <a:off x="6925942" y="1123949"/>
            <a:ext cx="36179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2000" b="1" dirty="0"/>
              <a:t>2 Bady stop adjustment method</a:t>
            </a: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1F4FA9E9-9470-252B-3104-FCD0B1F1ECB9}"/>
              </a:ext>
            </a:extLst>
          </p:cNvPr>
          <p:cNvSpPr txBox="1"/>
          <p:nvPr/>
        </p:nvSpPr>
        <p:spPr>
          <a:xfrm>
            <a:off x="6925942" y="1524059"/>
            <a:ext cx="39121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When not under stress testing, Bady stop will block the IC first.</a:t>
            </a:r>
          </a:p>
          <a:p>
            <a:r>
              <a:rPr lang="zh-TW" altLang="en-US" dirty="0"/>
              <a:t>The IC position will be 0.1mm~1mm above pin1</a:t>
            </a:r>
          </a:p>
        </p:txBody>
      </p: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5E5FE8DA-C472-9BD7-0ABE-82743B0EA696}"/>
              </a:ext>
            </a:extLst>
          </p:cNvPr>
          <p:cNvCxnSpPr>
            <a:cxnSpLocks/>
          </p:cNvCxnSpPr>
          <p:nvPr/>
        </p:nvCxnSpPr>
        <p:spPr>
          <a:xfrm flipV="1">
            <a:off x="3481872" y="4843549"/>
            <a:ext cx="3101808" cy="4632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AF91CE30-FBC0-FA6D-CA54-EEE1B0BCF417}"/>
              </a:ext>
            </a:extLst>
          </p:cNvPr>
          <p:cNvSpPr txBox="1"/>
          <p:nvPr/>
        </p:nvSpPr>
        <p:spPr>
          <a:xfrm>
            <a:off x="2472353" y="5481574"/>
            <a:ext cx="15215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Pin1</a:t>
            </a:r>
            <a:r>
              <a:rPr lang="zh-TW" altLang="en-US" dirty="0"/>
              <a:t> </a:t>
            </a:r>
            <a:r>
              <a:rPr lang="en-US" altLang="zh-TW" dirty="0"/>
              <a:t>Location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8140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F7883-CF46-29F1-0013-4A765C30F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圖片 15" descr="一張含有 人員, 指甲, 室內, 變亮 的圖片&#10;&#10;AI 產生的內容可能不正確。">
            <a:extLst>
              <a:ext uri="{FF2B5EF4-FFF2-40B4-BE49-F238E27FC236}">
                <a16:creationId xmlns:a16="http://schemas.microsoft.com/office/drawing/2014/main" id="{40A5507D-8CAE-8B3D-9E96-02AFCF3964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657" y="3049444"/>
            <a:ext cx="3262987" cy="1839295"/>
          </a:xfrm>
          <a:prstGeom prst="rect">
            <a:avLst/>
          </a:prstGeom>
        </p:spPr>
      </p:pic>
      <p:pic>
        <p:nvPicPr>
          <p:cNvPr id="7" name="圖片 6" descr="一張含有 機器, 工程, 汽車零件, 鋼 的圖片&#10;&#10;AI 產生的內容可能不正確。">
            <a:extLst>
              <a:ext uri="{FF2B5EF4-FFF2-40B4-BE49-F238E27FC236}">
                <a16:creationId xmlns:a16="http://schemas.microsoft.com/office/drawing/2014/main" id="{344213D3-AA03-22BA-48E2-499DE3688B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764" y="3049444"/>
            <a:ext cx="1871001" cy="3319234"/>
          </a:xfrm>
          <a:prstGeom prst="rect">
            <a:avLst/>
          </a:prstGeom>
        </p:spPr>
      </p:pic>
      <p:pic>
        <p:nvPicPr>
          <p:cNvPr id="4" name="圖片 3" descr="一張含有 電子工程, 機器, 人員, 室內 的圖片&#10;&#10;AI 產生的內容可能不正確。">
            <a:extLst>
              <a:ext uri="{FF2B5EF4-FFF2-40B4-BE49-F238E27FC236}">
                <a16:creationId xmlns:a16="http://schemas.microsoft.com/office/drawing/2014/main" id="{CA75C891-FDC7-0FAB-D0D9-5BB0F49D28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300" y="3049444"/>
            <a:ext cx="1837972" cy="3260639"/>
          </a:xfrm>
          <a:prstGeom prst="rect">
            <a:avLst/>
          </a:prstGeom>
        </p:spPr>
      </p:pic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AF1A712-4013-5113-9D07-5EA6AD04D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7581" y="183836"/>
            <a:ext cx="8112695" cy="1194798"/>
          </a:xfrm>
        </p:spPr>
        <p:txBody>
          <a:bodyPr/>
          <a:lstStyle/>
          <a:p>
            <a:r>
              <a:rPr lang="en-US" altLang="zh-TW" sz="3600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CRH220P_</a:t>
            </a:r>
            <a:r>
              <a:rPr lang="zh-TW" altLang="en-US" sz="3600" dirty="0">
                <a:solidFill>
                  <a:srgbClr val="404040"/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測試區相關</a:t>
            </a:r>
            <a:br>
              <a:rPr lang="zh-TW" altLang="en-US" sz="2400" dirty="0"/>
            </a:br>
            <a:r>
              <a:rPr lang="zh-TW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4000" b="1" dirty="0">
                <a:latin typeface="Calibri" panose="020F0502020204030204" pitchFamily="34" charset="0"/>
                <a:cs typeface="Calibri" panose="020F0502020204030204" pitchFamily="34" charset="0"/>
              </a:rPr>
              <a:t>Test area related</a:t>
            </a:r>
            <a:endParaRPr lang="zh-TW" altLang="en-US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1DE8A56B-94CB-D7ED-4708-2C02BBD65659}"/>
              </a:ext>
            </a:extLst>
          </p:cNvPr>
          <p:cNvSpPr txBox="1"/>
          <p:nvPr/>
        </p:nvSpPr>
        <p:spPr>
          <a:xfrm>
            <a:off x="257582" y="1582340"/>
            <a:ext cx="4905261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2000" b="1" dirty="0"/>
              <a:t>測試區深度調整方式</a:t>
            </a:r>
            <a:endParaRPr lang="en-US" altLang="zh-TW" sz="2000" b="1" dirty="0"/>
          </a:p>
          <a:p>
            <a:r>
              <a:rPr lang="en-US" altLang="zh-TW" dirty="0"/>
              <a:t>1</a:t>
            </a:r>
            <a:r>
              <a:rPr lang="zh-TW" altLang="en-US" dirty="0"/>
              <a:t> 鬆開螺絲</a:t>
            </a:r>
            <a:endParaRPr lang="en-US" altLang="zh-TW" dirty="0"/>
          </a:p>
          <a:p>
            <a:r>
              <a:rPr lang="en-US" altLang="zh-TW" dirty="0"/>
              <a:t>2</a:t>
            </a:r>
            <a:r>
              <a:rPr lang="zh-TW" altLang="en-US" dirty="0"/>
              <a:t> 取出彈簧與測試頭</a:t>
            </a:r>
            <a:endParaRPr lang="en-US" altLang="zh-TW" dirty="0"/>
          </a:p>
          <a:p>
            <a:r>
              <a:rPr lang="en-US" altLang="zh-TW" dirty="0"/>
              <a:t>3</a:t>
            </a:r>
            <a:r>
              <a:rPr lang="zh-TW" altLang="en-US" dirty="0"/>
              <a:t> 增加或減少墊片</a:t>
            </a:r>
            <a:endParaRPr lang="en-US" altLang="zh-TW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8681EB5C-AB6B-CFB0-75B1-6E8CC91ECEED}"/>
              </a:ext>
            </a:extLst>
          </p:cNvPr>
          <p:cNvSpPr txBox="1"/>
          <p:nvPr/>
        </p:nvSpPr>
        <p:spPr>
          <a:xfrm>
            <a:off x="5800906" y="1582340"/>
            <a:ext cx="61335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2000" b="1" dirty="0"/>
              <a:t>Test area depth adjustment method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453380C3-77A9-6569-55A7-BD92A7CAAA14}"/>
              </a:ext>
            </a:extLst>
          </p:cNvPr>
          <p:cNvSpPr txBox="1"/>
          <p:nvPr/>
        </p:nvSpPr>
        <p:spPr>
          <a:xfrm>
            <a:off x="9777049" y="5834520"/>
            <a:ext cx="1871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Test area related</a:t>
            </a:r>
            <a:endParaRPr lang="zh-TW" altLang="en-US" dirty="0"/>
          </a:p>
        </p:txBody>
      </p: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5E4D1C2D-4D6F-A019-7F34-3CB14A41F68A}"/>
              </a:ext>
            </a:extLst>
          </p:cNvPr>
          <p:cNvCxnSpPr>
            <a:cxnSpLocks/>
          </p:cNvCxnSpPr>
          <p:nvPr/>
        </p:nvCxnSpPr>
        <p:spPr>
          <a:xfrm flipH="1">
            <a:off x="2288580" y="2153670"/>
            <a:ext cx="4902357" cy="25347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EECDFBC1-A151-D45F-7767-5C5734FADDC1}"/>
              </a:ext>
            </a:extLst>
          </p:cNvPr>
          <p:cNvCxnSpPr>
            <a:cxnSpLocks/>
          </p:cNvCxnSpPr>
          <p:nvPr/>
        </p:nvCxnSpPr>
        <p:spPr>
          <a:xfrm>
            <a:off x="7649131" y="2701072"/>
            <a:ext cx="1501593" cy="12680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8AAAA977-B62C-3AC2-B55A-4391482A09B7}"/>
              </a:ext>
            </a:extLst>
          </p:cNvPr>
          <p:cNvCxnSpPr>
            <a:cxnSpLocks/>
          </p:cNvCxnSpPr>
          <p:nvPr/>
        </p:nvCxnSpPr>
        <p:spPr>
          <a:xfrm flipH="1">
            <a:off x="5800906" y="2435379"/>
            <a:ext cx="2949233" cy="31488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3867B82C-7C01-B816-51C3-E2B29A9C71B1}"/>
              </a:ext>
            </a:extLst>
          </p:cNvPr>
          <p:cNvCxnSpPr>
            <a:cxnSpLocks/>
          </p:cNvCxnSpPr>
          <p:nvPr/>
        </p:nvCxnSpPr>
        <p:spPr>
          <a:xfrm flipH="1">
            <a:off x="5637688" y="2435379"/>
            <a:ext cx="1903710" cy="26080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7458097E-509C-D4F7-9BF4-1628968FA1C6}"/>
              </a:ext>
            </a:extLst>
          </p:cNvPr>
          <p:cNvSpPr txBox="1"/>
          <p:nvPr/>
        </p:nvSpPr>
        <p:spPr>
          <a:xfrm>
            <a:off x="5800906" y="1914127"/>
            <a:ext cx="44403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1 Loosen the screws</a:t>
            </a:r>
          </a:p>
          <a:p>
            <a:r>
              <a:rPr lang="zh-TW" altLang="en-US" dirty="0"/>
              <a:t>2 Take out the spring and test head</a:t>
            </a:r>
          </a:p>
          <a:p>
            <a:r>
              <a:rPr lang="zh-TW" altLang="en-US" dirty="0"/>
              <a:t>3 Add or reduce shims</a:t>
            </a:r>
          </a:p>
        </p:txBody>
      </p:sp>
    </p:spTree>
    <p:extLst>
      <p:ext uri="{BB962C8B-B14F-4D97-AF65-F5344CB8AC3E}">
        <p14:creationId xmlns:p14="http://schemas.microsoft.com/office/powerpoint/2010/main" val="3959343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2386</TotalTime>
  <Words>335</Words>
  <Application>Microsoft Office PowerPoint</Application>
  <PresentationFormat>寬螢幕</PresentationFormat>
  <Paragraphs>44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0" baseType="lpstr">
      <vt:lpstr>微軟正黑體</vt:lpstr>
      <vt:lpstr>Arial</vt:lpstr>
      <vt:lpstr>Bahnschrift SemiBold</vt:lpstr>
      <vt:lpstr>Calibri</vt:lpstr>
      <vt:lpstr>Office 佈景主題</vt:lpstr>
      <vt:lpstr> CRH220P_測試區相關 Test area related 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1/2-1/5 加高MIC8驗證</dc:title>
  <dc:creator>JeffKJPeng(彭國峻)</dc:creator>
  <cp:lastModifiedBy>WenGuangChou(鄒文光)</cp:lastModifiedBy>
  <cp:revision>90</cp:revision>
  <dcterms:created xsi:type="dcterms:W3CDTF">2024-01-03T13:17:19Z</dcterms:created>
  <dcterms:modified xsi:type="dcterms:W3CDTF">2025-04-08T07:25:59Z</dcterms:modified>
</cp:coreProperties>
</file>