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90" r:id="rId4"/>
    <p:sldId id="291" r:id="rId5"/>
    <p:sldId id="292" r:id="rId6"/>
    <p:sldId id="293" r:id="rId7"/>
    <p:sldId id="294" r:id="rId8"/>
    <p:sldId id="295" r:id="rId9"/>
    <p:sldId id="289" r:id="rId10"/>
  </p:sldIdLst>
  <p:sldSz cx="12192000" cy="6858000"/>
  <p:notesSz cx="6858000" cy="9144000"/>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72" autoAdjust="0"/>
    <p:restoredTop sz="94660"/>
  </p:normalViewPr>
  <p:slideViewPr>
    <p:cSldViewPr snapToGrid="0">
      <p:cViewPr varScale="1">
        <p:scale>
          <a:sx n="68" d="100"/>
          <a:sy n="68" d="100"/>
        </p:scale>
        <p:origin x="73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microsoft.com/office/2007/relationships/hdphoto" Target="../media/hdphoto1.wdp"/></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標題及內容">
    <p:spTree>
      <p:nvGrpSpPr>
        <p:cNvPr id="1" name=""/>
        <p:cNvGrpSpPr/>
        <p:nvPr/>
      </p:nvGrpSpPr>
      <p:grpSpPr>
        <a:xfrm>
          <a:off x="0" y="0"/>
          <a:ext cx="0" cy="0"/>
          <a:chOff x="0" y="0"/>
          <a:chExt cx="0" cy="0"/>
        </a:xfrm>
      </p:grpSpPr>
      <p:sp>
        <p:nvSpPr>
          <p:cNvPr id="3" name="內容版面配置區 2">
            <a:extLst>
              <a:ext uri="{FF2B5EF4-FFF2-40B4-BE49-F238E27FC236}">
                <a16:creationId xmlns:a16="http://schemas.microsoft.com/office/drawing/2014/main" id="{2E917F70-1D99-4727-918F-75FE8C13365B}"/>
              </a:ext>
            </a:extLst>
          </p:cNvPr>
          <p:cNvSpPr>
            <a:spLocks noGrp="1"/>
          </p:cNvSpPr>
          <p:nvPr>
            <p:ph idx="1"/>
          </p:nvPr>
        </p:nvSpPr>
        <p:spPr>
          <a:xfrm>
            <a:off x="838200" y="1825625"/>
            <a:ext cx="10515600" cy="4351338"/>
          </a:xfrm>
          <a:prstGeom prst="rect">
            <a:avLst/>
          </a:prstGeom>
        </p:spPr>
        <p:txBody>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a:p>
        </p:txBody>
      </p:sp>
      <p:sp>
        <p:nvSpPr>
          <p:cNvPr id="12" name="文字版面配置區 12">
            <a:extLst>
              <a:ext uri="{FF2B5EF4-FFF2-40B4-BE49-F238E27FC236}">
                <a16:creationId xmlns:a16="http://schemas.microsoft.com/office/drawing/2014/main" id="{8D6FFBF8-4724-48B7-BB99-88FE9CA8B102}"/>
              </a:ext>
            </a:extLst>
          </p:cNvPr>
          <p:cNvSpPr>
            <a:spLocks noGrp="1"/>
          </p:cNvSpPr>
          <p:nvPr>
            <p:ph type="body" sz="quarter" idx="13" hasCustomPrompt="1"/>
          </p:nvPr>
        </p:nvSpPr>
        <p:spPr>
          <a:xfrm>
            <a:off x="395536" y="123477"/>
            <a:ext cx="6984776" cy="622972"/>
          </a:xfrm>
          <a:prstGeom prst="rect">
            <a:avLst/>
          </a:prstGeom>
        </p:spPr>
        <p:txBody>
          <a:bodyPr anchor="t">
            <a:noAutofit/>
          </a:bodyPr>
          <a:lstStyle>
            <a:lvl1pPr marL="0" indent="0">
              <a:buNone/>
              <a:defRPr sz="4000" b="1">
                <a:latin typeface="Arial" panose="020B0604020202020204" pitchFamily="34" charset="0"/>
                <a:ea typeface="微軟正黑體" panose="020B0604030504040204" pitchFamily="34" charset="-120"/>
                <a:cs typeface="Arial" panose="020B0604020202020204" pitchFamily="34" charset="0"/>
              </a:defRPr>
            </a:lvl1pPr>
          </a:lstStyle>
          <a:p>
            <a:pPr lvl="0"/>
            <a:r>
              <a:rPr lang="zh-TW" altLang="en-US"/>
              <a:t>插入投影片標題</a:t>
            </a:r>
          </a:p>
        </p:txBody>
      </p:sp>
      <p:sp>
        <p:nvSpPr>
          <p:cNvPr id="13" name="矩形 12">
            <a:extLst>
              <a:ext uri="{FF2B5EF4-FFF2-40B4-BE49-F238E27FC236}">
                <a16:creationId xmlns:a16="http://schemas.microsoft.com/office/drawing/2014/main" id="{8F637DDD-C784-4332-9B53-C14459F3476E}"/>
              </a:ext>
            </a:extLst>
          </p:cNvPr>
          <p:cNvSpPr/>
          <p:nvPr userDrawn="1"/>
        </p:nvSpPr>
        <p:spPr>
          <a:xfrm>
            <a:off x="-1" y="123478"/>
            <a:ext cx="223936" cy="1061510"/>
          </a:xfrm>
          <a:prstGeom prst="rect">
            <a:avLst/>
          </a:prstGeom>
          <a:solidFill>
            <a:srgbClr val="3C7E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文字版面配置區 12">
            <a:extLst>
              <a:ext uri="{FF2B5EF4-FFF2-40B4-BE49-F238E27FC236}">
                <a16:creationId xmlns:a16="http://schemas.microsoft.com/office/drawing/2014/main" id="{4ECDBC2C-B4EE-43DE-9CA1-0D1858D1A389}"/>
              </a:ext>
            </a:extLst>
          </p:cNvPr>
          <p:cNvSpPr>
            <a:spLocks noGrp="1"/>
          </p:cNvSpPr>
          <p:nvPr>
            <p:ph type="body" sz="quarter" idx="14" hasCustomPrompt="1"/>
          </p:nvPr>
        </p:nvSpPr>
        <p:spPr>
          <a:xfrm>
            <a:off x="395536" y="746449"/>
            <a:ext cx="6984776" cy="438539"/>
          </a:xfrm>
          <a:prstGeom prst="rect">
            <a:avLst/>
          </a:prstGeom>
        </p:spPr>
        <p:txBody>
          <a:bodyPr anchor="t">
            <a:noAutofit/>
          </a:bodyPr>
          <a:lstStyle>
            <a:lvl1pPr marL="0" indent="0">
              <a:buNone/>
              <a:defRPr sz="2400">
                <a:latin typeface="Arial" panose="020B0604020202020204" pitchFamily="34" charset="0"/>
                <a:ea typeface="微軟正黑體" panose="020B0604030504040204" pitchFamily="34" charset="-120"/>
                <a:cs typeface="Arial" panose="020B0604020202020204" pitchFamily="34" charset="0"/>
              </a:defRPr>
            </a:lvl1pPr>
          </a:lstStyle>
          <a:p>
            <a:pPr lvl="0"/>
            <a:r>
              <a:rPr lang="zh-TW" altLang="en-US"/>
              <a:t>插入投影片副標題</a:t>
            </a:r>
          </a:p>
        </p:txBody>
      </p:sp>
      <p:sp>
        <p:nvSpPr>
          <p:cNvPr id="2" name="矩形 1">
            <a:extLst>
              <a:ext uri="{FF2B5EF4-FFF2-40B4-BE49-F238E27FC236}">
                <a16:creationId xmlns:a16="http://schemas.microsoft.com/office/drawing/2014/main" id="{35AF3598-1043-0FC8-FBC6-FB5AEC4134BF}"/>
              </a:ext>
            </a:extLst>
          </p:cNvPr>
          <p:cNvSpPr/>
          <p:nvPr userDrawn="1"/>
        </p:nvSpPr>
        <p:spPr>
          <a:xfrm>
            <a:off x="747756" y="6703024"/>
            <a:ext cx="11444244" cy="85126"/>
          </a:xfrm>
          <a:prstGeom prst="rect">
            <a:avLst/>
          </a:prstGeom>
          <a:solidFill>
            <a:srgbClr val="3C7E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文字方塊 3">
            <a:extLst>
              <a:ext uri="{FF2B5EF4-FFF2-40B4-BE49-F238E27FC236}">
                <a16:creationId xmlns:a16="http://schemas.microsoft.com/office/drawing/2014/main" id="{27BDE892-C71D-E80A-7CA9-0C30BC8B4CCD}"/>
              </a:ext>
            </a:extLst>
          </p:cNvPr>
          <p:cNvSpPr txBox="1"/>
          <p:nvPr userDrawn="1"/>
        </p:nvSpPr>
        <p:spPr>
          <a:xfrm>
            <a:off x="-67427" y="6631663"/>
            <a:ext cx="940263" cy="215444"/>
          </a:xfrm>
          <a:prstGeom prst="rect">
            <a:avLst/>
          </a:prstGeom>
          <a:noFill/>
        </p:spPr>
        <p:txBody>
          <a:bodyPr wrap="square" rtlCol="0">
            <a:spAutoFit/>
          </a:bodyPr>
          <a:lstStyle/>
          <a:p>
            <a:r>
              <a:rPr lang="en-US" sz="800" b="1">
                <a:solidFill>
                  <a:srgbClr val="3C7EA2"/>
                </a:solidFill>
                <a:latin typeface="Bahnschrift SemiBold" panose="020B0502040204020203" pitchFamily="34" charset="0"/>
              </a:rPr>
              <a:t>CHIP RIGHT CO.</a:t>
            </a:r>
          </a:p>
        </p:txBody>
      </p:sp>
    </p:spTree>
    <p:extLst>
      <p:ext uri="{BB962C8B-B14F-4D97-AF65-F5344CB8AC3E}">
        <p14:creationId xmlns:p14="http://schemas.microsoft.com/office/powerpoint/2010/main" val="2955388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pic>
        <p:nvPicPr>
          <p:cNvPr id="11" name="圖片 10" descr="一張含有 文字 的圖片&#10;&#10;描述是以高可信度產生">
            <a:extLst>
              <a:ext uri="{FF2B5EF4-FFF2-40B4-BE49-F238E27FC236}">
                <a16:creationId xmlns:a16="http://schemas.microsoft.com/office/drawing/2014/main" id="{4A469131-B4F7-4B9B-96FE-35D7A6175435}"/>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463" t="13275" b="12814"/>
          <a:stretch/>
        </p:blipFill>
        <p:spPr>
          <a:xfrm>
            <a:off x="0" y="-1"/>
            <a:ext cx="12192000" cy="6858001"/>
          </a:xfrm>
          <a:prstGeom prst="rect">
            <a:avLst/>
          </a:prstGeom>
        </p:spPr>
      </p:pic>
      <p:sp>
        <p:nvSpPr>
          <p:cNvPr id="17" name="矩形 16">
            <a:extLst>
              <a:ext uri="{FF2B5EF4-FFF2-40B4-BE49-F238E27FC236}">
                <a16:creationId xmlns:a16="http://schemas.microsoft.com/office/drawing/2014/main" id="{8271A2AA-ADF8-4A57-ACC4-7B84BAC959EA}"/>
              </a:ext>
            </a:extLst>
          </p:cNvPr>
          <p:cNvSpPr/>
          <p:nvPr userDrawn="1"/>
        </p:nvSpPr>
        <p:spPr>
          <a:xfrm>
            <a:off x="0" y="2919760"/>
            <a:ext cx="12192000" cy="2907461"/>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文字方塊 8">
            <a:extLst>
              <a:ext uri="{FF2B5EF4-FFF2-40B4-BE49-F238E27FC236}">
                <a16:creationId xmlns:a16="http://schemas.microsoft.com/office/drawing/2014/main" id="{0BFE4E1F-170C-4367-A90D-D9F63AF645DA}"/>
              </a:ext>
            </a:extLst>
          </p:cNvPr>
          <p:cNvSpPr txBox="1"/>
          <p:nvPr userDrawn="1"/>
        </p:nvSpPr>
        <p:spPr>
          <a:xfrm>
            <a:off x="5259092" y="5198011"/>
            <a:ext cx="203271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atin typeface="Arial" panose="020B0604020202020204" pitchFamily="34" charset="0"/>
                <a:cs typeface="Arial" panose="020B0604020202020204" pitchFamily="34" charset="0"/>
              </a:rPr>
              <a:t>CHIP RIGHT CO.</a:t>
            </a:r>
          </a:p>
        </p:txBody>
      </p:sp>
      <p:pic>
        <p:nvPicPr>
          <p:cNvPr id="16" name="圖片 15">
            <a:extLst>
              <a:ext uri="{FF2B5EF4-FFF2-40B4-BE49-F238E27FC236}">
                <a16:creationId xmlns:a16="http://schemas.microsoft.com/office/drawing/2014/main" id="{B3904A40-2050-495C-A376-3199AC71D991}"/>
              </a:ext>
            </a:extLst>
          </p:cNvPr>
          <p:cNvPicPr>
            <a:picLocks noChangeAspect="1"/>
          </p:cNvPicPr>
          <p:nvPr userDrawn="1"/>
        </p:nvPicPr>
        <p:blipFill>
          <a:blip r:embed="rId3" cstate="print">
            <a:extLst>
              <a:ext uri="{BEBA8EAE-BF5A-486C-A8C5-ECC9F3942E4B}">
                <a14:imgProps xmlns:a14="http://schemas.microsoft.com/office/drawing/2010/main">
                  <a14:imgLayer r:embed="rId4">
                    <a14:imgEffect>
                      <a14:backgroundRemoval t="10000" b="90000" l="10000" r="90000">
                        <a14:foregroundMark x1="43810" y1="35873" x2="43810" y2="35873"/>
                        <a14:foregroundMark x1="62857" y1="31111" x2="62857" y2="31111"/>
                        <a14:foregroundMark x1="40159" y1="66190" x2="40159" y2="66190"/>
                        <a14:foregroundMark x1="61458" y1="62500" x2="61458" y2="62500"/>
                      </a14:backgroundRemoval>
                    </a14:imgEffect>
                  </a14:imgLayer>
                </a14:imgProps>
              </a:ext>
              <a:ext uri="{28A0092B-C50C-407E-A947-70E740481C1C}">
                <a14:useLocalDpi xmlns:a14="http://schemas.microsoft.com/office/drawing/2010/main" val="0"/>
              </a:ext>
            </a:extLst>
          </a:blip>
          <a:stretch>
            <a:fillRect/>
          </a:stretch>
        </p:blipFill>
        <p:spPr>
          <a:xfrm>
            <a:off x="4984088" y="5182742"/>
            <a:ext cx="399869" cy="399869"/>
          </a:xfrm>
          <a:prstGeom prst="rect">
            <a:avLst/>
          </a:prstGeom>
        </p:spPr>
      </p:pic>
      <p:sp>
        <p:nvSpPr>
          <p:cNvPr id="2" name="標題 1">
            <a:extLst>
              <a:ext uri="{FF2B5EF4-FFF2-40B4-BE49-F238E27FC236}">
                <a16:creationId xmlns:a16="http://schemas.microsoft.com/office/drawing/2014/main" id="{495BEFF8-55CA-4DF0-BA8F-0D03ABD69AD6}"/>
              </a:ext>
            </a:extLst>
          </p:cNvPr>
          <p:cNvSpPr>
            <a:spLocks noGrp="1"/>
          </p:cNvSpPr>
          <p:nvPr>
            <p:ph type="ctrTitle" hasCustomPrompt="1"/>
          </p:nvPr>
        </p:nvSpPr>
        <p:spPr>
          <a:xfrm>
            <a:off x="1524000" y="3165821"/>
            <a:ext cx="9144000" cy="952505"/>
          </a:xfrm>
          <a:prstGeom prst="rect">
            <a:avLst/>
          </a:prstGeom>
        </p:spPr>
        <p:txBody>
          <a:bodyPr anchor="b"/>
          <a:lstStyle>
            <a:lvl1pPr algn="ctr">
              <a:defRPr sz="6000" b="1">
                <a:latin typeface="+mj-lt"/>
                <a:ea typeface="微軟正黑體" panose="020B0604030504040204" pitchFamily="34" charset="-120"/>
              </a:defRPr>
            </a:lvl1pPr>
          </a:lstStyle>
          <a:p>
            <a:r>
              <a:rPr lang="zh-TW" altLang="en-US"/>
              <a:t>按一下以輸入標題</a:t>
            </a:r>
            <a:endParaRPr lang="en-US"/>
          </a:p>
        </p:txBody>
      </p:sp>
      <p:sp>
        <p:nvSpPr>
          <p:cNvPr id="3" name="副標題 2">
            <a:extLst>
              <a:ext uri="{FF2B5EF4-FFF2-40B4-BE49-F238E27FC236}">
                <a16:creationId xmlns:a16="http://schemas.microsoft.com/office/drawing/2014/main" id="{E4458BE3-6874-4E69-BC28-51BDDD985EEA}"/>
              </a:ext>
            </a:extLst>
          </p:cNvPr>
          <p:cNvSpPr>
            <a:spLocks noGrp="1"/>
          </p:cNvSpPr>
          <p:nvPr>
            <p:ph type="subTitle" idx="1" hasCustomPrompt="1"/>
          </p:nvPr>
        </p:nvSpPr>
        <p:spPr>
          <a:xfrm>
            <a:off x="1524000" y="4384791"/>
            <a:ext cx="9144000" cy="699713"/>
          </a:xfrm>
          <a:prstGeom prst="rect">
            <a:avLst/>
          </a:prstGeom>
        </p:spPr>
        <p:txBody>
          <a:bodyPr/>
          <a:lstStyle>
            <a:lvl1pPr marL="0" indent="0" algn="ctr">
              <a:buNone/>
              <a:defRPr sz="2400">
                <a:latin typeface="+mj-lt"/>
                <a:ea typeface="微軟正黑體" panose="020B0604030504040204" pitchFamily="34" charset="-12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TW" altLang="en-US"/>
              <a:t>按一下以輸入子標題</a:t>
            </a:r>
            <a:endParaRPr lang="en-US"/>
          </a:p>
        </p:txBody>
      </p:sp>
    </p:spTree>
    <p:extLst>
      <p:ext uri="{BB962C8B-B14F-4D97-AF65-F5344CB8AC3E}">
        <p14:creationId xmlns:p14="http://schemas.microsoft.com/office/powerpoint/2010/main" val="156048590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66285385"/>
      </p:ext>
    </p:extLst>
  </p:cSld>
  <p:clrMap bg1="lt1" tx1="dk1" bg2="lt2" tx2="dk2" accent1="accent1" accent2="accent2" accent3="accent3" accent4="accent4" accent5="accent5" accent6="accent6" hlink="hlink" folHlink="folHlink"/>
  <p:sldLayoutIdLst>
    <p:sldLayoutId id="2147483650" r:id="rId1"/>
    <p:sldLayoutId id="2147483649"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1.xml"/><Relationship Id="rId4" Type="http://schemas.openxmlformats.org/officeDocument/2006/relationships/image" Target="../media/image6.jpg"/></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1.xml"/><Relationship Id="rId4" Type="http://schemas.openxmlformats.org/officeDocument/2006/relationships/image" Target="../media/image9.jpg"/></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5.jpg"/><Relationship Id="rId1" Type="http://schemas.openxmlformats.org/officeDocument/2006/relationships/slideLayout" Target="../slideLayouts/slideLayout1.xml"/><Relationship Id="rId5" Type="http://schemas.openxmlformats.org/officeDocument/2006/relationships/image" Target="../media/image11.jpg"/><Relationship Id="rId4" Type="http://schemas.openxmlformats.org/officeDocument/2006/relationships/image" Target="../media/image6.jpg"/></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5.jpg"/><Relationship Id="rId1" Type="http://schemas.openxmlformats.org/officeDocument/2006/relationships/slideLayout" Target="../slideLayouts/slideLayout1.xml"/><Relationship Id="rId5" Type="http://schemas.openxmlformats.org/officeDocument/2006/relationships/image" Target="../media/image13.jpg"/><Relationship Id="rId4" Type="http://schemas.openxmlformats.org/officeDocument/2006/relationships/image" Target="../media/image12.jpg"/></Relationships>
</file>

<file path=ppt/slides/_rels/slide9.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CE0790E9-548D-44EA-9358-1AE993CD34DD}"/>
              </a:ext>
            </a:extLst>
          </p:cNvPr>
          <p:cNvSpPr>
            <a:spLocks noGrp="1"/>
          </p:cNvSpPr>
          <p:nvPr>
            <p:ph type="ctrTitle"/>
          </p:nvPr>
        </p:nvSpPr>
        <p:spPr>
          <a:xfrm>
            <a:off x="912106" y="3334560"/>
            <a:ext cx="10885999" cy="1697017"/>
          </a:xfrm>
        </p:spPr>
        <p:txBody>
          <a:bodyPr lIns="91440" tIns="45720" rIns="91440" bIns="45720" anchor="b"/>
          <a:lstStyle/>
          <a:p>
            <a:br>
              <a:rPr lang="en-US" altLang="zh-TW" sz="3600" b="1" dirty="0">
                <a:latin typeface="Calibri" panose="020F0502020204030204" pitchFamily="34" charset="0"/>
                <a:cs typeface="Calibri" panose="020F0502020204030204" pitchFamily="34" charset="0"/>
              </a:rPr>
            </a:br>
            <a:r>
              <a:rPr lang="en-US" altLang="zh-TW" sz="3600" b="1" dirty="0">
                <a:latin typeface="Calibri" panose="020F0502020204030204" pitchFamily="34" charset="0"/>
                <a:cs typeface="Calibri" panose="020F0502020204030204" pitchFamily="34" charset="0"/>
              </a:rPr>
              <a:t>CRH220P_</a:t>
            </a:r>
            <a:r>
              <a:rPr lang="zh-TW" altLang="en-US" sz="3200" dirty="0">
                <a:solidFill>
                  <a:srgbClr val="404040"/>
                </a:solidFill>
                <a:cs typeface="Segoe UI" panose="020B0502040204020203" pitchFamily="34" charset="0"/>
              </a:rPr>
              <a:t>單顆分離調整步驟</a:t>
            </a:r>
            <a:br>
              <a:rPr lang="zh-TW" altLang="en-US" sz="2000" dirty="0"/>
            </a:br>
            <a:r>
              <a:rPr lang="en-US" altLang="zh-TW" sz="3600" b="1" dirty="0">
                <a:latin typeface="Calibri" panose="020F0502020204030204" pitchFamily="34" charset="0"/>
                <a:cs typeface="Calibri" panose="020F0502020204030204" pitchFamily="34" charset="0"/>
              </a:rPr>
              <a:t>CRH220P_</a:t>
            </a:r>
            <a:r>
              <a:rPr lang="en-US" altLang="zh-TW" sz="3600" dirty="0">
                <a:latin typeface="Calibri" panose="020F0502020204030204" pitchFamily="34" charset="0"/>
                <a:cs typeface="Calibri" panose="020F0502020204030204" pitchFamily="34" charset="0"/>
              </a:rPr>
              <a:t>Feed</a:t>
            </a:r>
            <a:r>
              <a:rPr lang="zh-TW" altLang="en-US" sz="3600" dirty="0">
                <a:latin typeface="Calibri" panose="020F0502020204030204" pitchFamily="34" charset="0"/>
                <a:cs typeface="Calibri" panose="020F0502020204030204" pitchFamily="34" charset="0"/>
              </a:rPr>
              <a:t> </a:t>
            </a:r>
            <a:r>
              <a:rPr lang="en-US" altLang="zh-TW" sz="3600" dirty="0">
                <a:latin typeface="Calibri" panose="020F0502020204030204" pitchFamily="34" charset="0"/>
                <a:cs typeface="Calibri" panose="020F0502020204030204" pitchFamily="34" charset="0"/>
              </a:rPr>
              <a:t>Buffer</a:t>
            </a:r>
            <a:r>
              <a:rPr lang="zh-TW" altLang="en-US" sz="3600" dirty="0">
                <a:latin typeface="Calibri" panose="020F0502020204030204" pitchFamily="34" charset="0"/>
                <a:cs typeface="Calibri" panose="020F0502020204030204" pitchFamily="34" charset="0"/>
              </a:rPr>
              <a:t> </a:t>
            </a:r>
            <a:r>
              <a:rPr lang="en-US" altLang="zh-TW" sz="3600" dirty="0">
                <a:latin typeface="Calibri" panose="020F0502020204030204" pitchFamily="34" charset="0"/>
                <a:cs typeface="Calibri" panose="020F0502020204030204" pitchFamily="34" charset="0"/>
              </a:rPr>
              <a:t>Single separation and blocking</a:t>
            </a:r>
            <a:br>
              <a:rPr lang="en-US" altLang="zh-TW" sz="3600" b="1" dirty="0">
                <a:latin typeface="Calibri" panose="020F0502020204030204" pitchFamily="34" charset="0"/>
                <a:cs typeface="Calibri" panose="020F0502020204030204" pitchFamily="34" charset="0"/>
              </a:rPr>
            </a:br>
            <a:endParaRPr lang="en-US" sz="3600" b="0" dirty="0">
              <a:ea typeface="微軟正黑體"/>
            </a:endParaRPr>
          </a:p>
        </p:txBody>
      </p:sp>
      <p:sp>
        <p:nvSpPr>
          <p:cNvPr id="4" name="副標題 3">
            <a:extLst>
              <a:ext uri="{FF2B5EF4-FFF2-40B4-BE49-F238E27FC236}">
                <a16:creationId xmlns:a16="http://schemas.microsoft.com/office/drawing/2014/main" id="{C5A03EA5-E2D7-6E6C-8229-B953564D89C1}"/>
              </a:ext>
            </a:extLst>
          </p:cNvPr>
          <p:cNvSpPr>
            <a:spLocks noGrp="1"/>
          </p:cNvSpPr>
          <p:nvPr>
            <p:ph type="subTitle" idx="1"/>
          </p:nvPr>
        </p:nvSpPr>
        <p:spPr>
          <a:xfrm>
            <a:off x="10388656" y="4978823"/>
            <a:ext cx="2061252" cy="647114"/>
          </a:xfrm>
        </p:spPr>
        <p:txBody>
          <a:bodyPr/>
          <a:lstStyle/>
          <a:p>
            <a:r>
              <a:rPr lang="en-US" altLang="zh-TW" sz="2000" dirty="0"/>
              <a:t>wenguang </a:t>
            </a:r>
            <a:r>
              <a:rPr lang="zh-TW" altLang="en-US" sz="2000" dirty="0"/>
              <a:t> </a:t>
            </a:r>
            <a:r>
              <a:rPr lang="en-US" altLang="zh-TW" sz="2000" dirty="0"/>
              <a:t>2025/04/02</a:t>
            </a:r>
            <a:endParaRPr lang="zh-TW" altLang="en-US" sz="2000" dirty="0"/>
          </a:p>
        </p:txBody>
      </p:sp>
    </p:spTree>
    <p:extLst>
      <p:ext uri="{BB962C8B-B14F-4D97-AF65-F5344CB8AC3E}">
        <p14:creationId xmlns:p14="http://schemas.microsoft.com/office/powerpoint/2010/main" val="32991505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字版面配置區 2">
            <a:extLst>
              <a:ext uri="{FF2B5EF4-FFF2-40B4-BE49-F238E27FC236}">
                <a16:creationId xmlns:a16="http://schemas.microsoft.com/office/drawing/2014/main" id="{933B3E00-B555-A9D7-9BE7-F9F19D4EF150}"/>
              </a:ext>
            </a:extLst>
          </p:cNvPr>
          <p:cNvSpPr>
            <a:spLocks noGrp="1"/>
          </p:cNvSpPr>
          <p:nvPr>
            <p:ph type="body" sz="quarter" idx="13"/>
          </p:nvPr>
        </p:nvSpPr>
        <p:spPr>
          <a:xfrm>
            <a:off x="257582" y="183836"/>
            <a:ext cx="6984776" cy="622972"/>
          </a:xfrm>
        </p:spPr>
        <p:txBody>
          <a:bodyPr/>
          <a:lstStyle/>
          <a:p>
            <a:r>
              <a:rPr lang="zh-TW" altLang="en-US" dirty="0">
                <a:solidFill>
                  <a:srgbClr val="404040"/>
                </a:solidFill>
                <a:cs typeface="Segoe UI" panose="020B0502040204020203" pitchFamily="34" charset="0"/>
              </a:rPr>
              <a:t>單顆分離調整步驟</a:t>
            </a:r>
            <a:endParaRPr lang="zh-TW" altLang="en-US" dirty="0"/>
          </a:p>
        </p:txBody>
      </p:sp>
      <p:sp>
        <p:nvSpPr>
          <p:cNvPr id="4" name="文字版面配置區 3">
            <a:extLst>
              <a:ext uri="{FF2B5EF4-FFF2-40B4-BE49-F238E27FC236}">
                <a16:creationId xmlns:a16="http://schemas.microsoft.com/office/drawing/2014/main" id="{2D918EA6-4017-1DF2-548E-9AFADA0B2DC4}"/>
              </a:ext>
            </a:extLst>
          </p:cNvPr>
          <p:cNvSpPr>
            <a:spLocks noGrp="1"/>
          </p:cNvSpPr>
          <p:nvPr>
            <p:ph type="body" sz="quarter" idx="14"/>
          </p:nvPr>
        </p:nvSpPr>
        <p:spPr>
          <a:xfrm>
            <a:off x="452242" y="817874"/>
            <a:ext cx="10120064" cy="438539"/>
          </a:xfrm>
        </p:spPr>
        <p:txBody>
          <a:bodyPr/>
          <a:lstStyle/>
          <a:p>
            <a:r>
              <a:rPr lang="en-US" altLang="zh-TW" b="0" i="0" dirty="0">
                <a:solidFill>
                  <a:srgbClr val="3C4043"/>
                </a:solidFill>
                <a:effectLst/>
                <a:latin typeface="Roboto" panose="02000000000000000000" pitchFamily="2" charset="0"/>
              </a:rPr>
              <a:t>Separation position adjustment steps</a:t>
            </a:r>
            <a:endParaRPr lang="zh-TW" altLang="en-US" dirty="0">
              <a:latin typeface="微軟正黑體" panose="020B0604030504040204" pitchFamily="34" charset="-120"/>
            </a:endParaRPr>
          </a:p>
        </p:txBody>
      </p:sp>
      <p:sp>
        <p:nvSpPr>
          <p:cNvPr id="5" name="文字方塊 4">
            <a:extLst>
              <a:ext uri="{FF2B5EF4-FFF2-40B4-BE49-F238E27FC236}">
                <a16:creationId xmlns:a16="http://schemas.microsoft.com/office/drawing/2014/main" id="{2782DACC-B143-B9A2-412B-592A24512885}"/>
              </a:ext>
            </a:extLst>
          </p:cNvPr>
          <p:cNvSpPr txBox="1"/>
          <p:nvPr/>
        </p:nvSpPr>
        <p:spPr>
          <a:xfrm>
            <a:off x="9095198" y="5606634"/>
            <a:ext cx="3481318" cy="369332"/>
          </a:xfrm>
          <a:prstGeom prst="rect">
            <a:avLst/>
          </a:prstGeom>
          <a:noFill/>
        </p:spPr>
        <p:txBody>
          <a:bodyPr wrap="square">
            <a:spAutoFit/>
          </a:bodyPr>
          <a:lstStyle/>
          <a:p>
            <a:r>
              <a:rPr lang="en-US" altLang="zh-TW" sz="1800" dirty="0">
                <a:latin typeface="Calibri" panose="020F0502020204030204" pitchFamily="34" charset="0"/>
                <a:cs typeface="Calibri" panose="020F0502020204030204" pitchFamily="34" charset="0"/>
              </a:rPr>
              <a:t>Single separation and blocking</a:t>
            </a:r>
            <a:endParaRPr lang="zh-TW" altLang="en-US" sz="1800" dirty="0"/>
          </a:p>
        </p:txBody>
      </p:sp>
      <p:sp>
        <p:nvSpPr>
          <p:cNvPr id="9" name="文字方塊 8">
            <a:extLst>
              <a:ext uri="{FF2B5EF4-FFF2-40B4-BE49-F238E27FC236}">
                <a16:creationId xmlns:a16="http://schemas.microsoft.com/office/drawing/2014/main" id="{FA2C39E9-E098-39D1-A839-0BA6AD87490E}"/>
              </a:ext>
            </a:extLst>
          </p:cNvPr>
          <p:cNvSpPr txBox="1"/>
          <p:nvPr/>
        </p:nvSpPr>
        <p:spPr>
          <a:xfrm>
            <a:off x="257582" y="1859339"/>
            <a:ext cx="4905261" cy="3139321"/>
          </a:xfrm>
          <a:prstGeom prst="rect">
            <a:avLst/>
          </a:prstGeom>
          <a:noFill/>
        </p:spPr>
        <p:txBody>
          <a:bodyPr wrap="square">
            <a:spAutoFit/>
          </a:bodyPr>
          <a:lstStyle/>
          <a:p>
            <a:r>
              <a:rPr lang="zh-TW" altLang="en-US" dirty="0"/>
              <a:t>分離位置調整步驟</a:t>
            </a:r>
            <a:r>
              <a:rPr lang="en-US" altLang="zh-TW" dirty="0"/>
              <a:t>(</a:t>
            </a:r>
            <a:r>
              <a:rPr lang="zh-TW" altLang="en-US" dirty="0"/>
              <a:t>以第一軌為例</a:t>
            </a:r>
            <a:r>
              <a:rPr lang="en-US" altLang="zh-TW" dirty="0"/>
              <a:t>)</a:t>
            </a:r>
            <a:endParaRPr lang="zh-TW" altLang="en-US" dirty="0"/>
          </a:p>
          <a:p>
            <a:r>
              <a:rPr lang="zh-TW" altLang="en-US" dirty="0"/>
              <a:t>1 將氣壓關閉</a:t>
            </a:r>
          </a:p>
          <a:p>
            <a:r>
              <a:rPr lang="zh-TW" altLang="en-US" dirty="0"/>
              <a:t>2 汽缸先阻擋(O125),放置一顆IC到阻擋位置</a:t>
            </a:r>
          </a:p>
          <a:p>
            <a:r>
              <a:rPr lang="zh-TW" altLang="en-US" dirty="0"/>
              <a:t>3 將分離夾爪閉合(O121),調整夾爪位置,使其碰到IC</a:t>
            </a:r>
          </a:p>
          <a:p>
            <a:r>
              <a:rPr lang="zh-TW" altLang="en-US" dirty="0"/>
              <a:t>4 鎖固分離位置(O121)</a:t>
            </a:r>
          </a:p>
          <a:p>
            <a:r>
              <a:rPr lang="zh-TW" altLang="en-US" dirty="0"/>
              <a:t>接續調整預測試區Double sensor(I215)</a:t>
            </a:r>
          </a:p>
          <a:p>
            <a:r>
              <a:rPr lang="zh-TW" altLang="en-US" dirty="0"/>
              <a:t>1 將阻擋汽缸放開(O125),讓IC到預測試區(O131)位置</a:t>
            </a:r>
          </a:p>
          <a:p>
            <a:r>
              <a:rPr lang="zh-TW" altLang="en-US" dirty="0"/>
              <a:t>2 調整SENSOR位置,讓第一顆IC亮(I211),Double sensor不亮(I215),放2顆IC則會亮(I215)</a:t>
            </a:r>
          </a:p>
        </p:txBody>
      </p:sp>
      <p:sp>
        <p:nvSpPr>
          <p:cNvPr id="13" name="文字方塊 12">
            <a:extLst>
              <a:ext uri="{FF2B5EF4-FFF2-40B4-BE49-F238E27FC236}">
                <a16:creationId xmlns:a16="http://schemas.microsoft.com/office/drawing/2014/main" id="{518A6F30-E863-3CE1-F803-7AC697F78088}"/>
              </a:ext>
            </a:extLst>
          </p:cNvPr>
          <p:cNvSpPr txBox="1"/>
          <p:nvPr/>
        </p:nvSpPr>
        <p:spPr>
          <a:xfrm>
            <a:off x="5162843" y="1720839"/>
            <a:ext cx="7029157" cy="3416320"/>
          </a:xfrm>
          <a:prstGeom prst="rect">
            <a:avLst/>
          </a:prstGeom>
          <a:noFill/>
        </p:spPr>
        <p:txBody>
          <a:bodyPr wrap="square">
            <a:spAutoFit/>
          </a:bodyPr>
          <a:lstStyle/>
          <a:p>
            <a:r>
              <a:rPr lang="zh-TW" altLang="en-US" dirty="0"/>
              <a:t>Separation position adjustment steps (taking the first rail as an example)</a:t>
            </a:r>
          </a:p>
          <a:p>
            <a:r>
              <a:rPr lang="zh-TW" altLang="en-US" dirty="0"/>
              <a:t>1 Turn off the air pressure</a:t>
            </a:r>
          </a:p>
          <a:p>
            <a:r>
              <a:rPr lang="zh-TW" altLang="en-US" dirty="0"/>
              <a:t>2. Block the cylinder first (O125), place an IC at the blocking position</a:t>
            </a:r>
          </a:p>
          <a:p>
            <a:r>
              <a:rPr lang="zh-TW" altLang="en-US" dirty="0"/>
              <a:t>3 Close the separation jaws (O121) and adjust the jaw position so that it touches the IC.</a:t>
            </a:r>
          </a:p>
          <a:p>
            <a:r>
              <a:rPr lang="zh-TW" altLang="en-US" dirty="0"/>
              <a:t>4 Locking disengaged position (O121)</a:t>
            </a:r>
          </a:p>
          <a:p>
            <a:r>
              <a:rPr lang="zh-TW" altLang="en-US" dirty="0"/>
              <a:t>Continue to adjust the pre-test area Double sensor (I215)</a:t>
            </a:r>
          </a:p>
          <a:p>
            <a:r>
              <a:rPr lang="zh-TW" altLang="en-US" dirty="0"/>
              <a:t>1 Release the blocking cylinder (O125) and move the IC to the pre-test area (O131)</a:t>
            </a:r>
          </a:p>
          <a:p>
            <a:r>
              <a:rPr lang="zh-TW" altLang="en-US" dirty="0"/>
              <a:t>2 Adjust the position of the sensor so that the first IC lights up (I211), the Double sensor does not light up (I215), and if two ICs are placed, it will light up (I215)</a:t>
            </a:r>
          </a:p>
        </p:txBody>
      </p:sp>
    </p:spTree>
    <p:extLst>
      <p:ext uri="{BB962C8B-B14F-4D97-AF65-F5344CB8AC3E}">
        <p14:creationId xmlns:p14="http://schemas.microsoft.com/office/powerpoint/2010/main" val="11011466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3D6210-7364-9B05-57FB-37C62BBA2191}"/>
            </a:ext>
          </a:extLst>
        </p:cNvPr>
        <p:cNvGrpSpPr/>
        <p:nvPr/>
      </p:nvGrpSpPr>
      <p:grpSpPr>
        <a:xfrm>
          <a:off x="0" y="0"/>
          <a:ext cx="0" cy="0"/>
          <a:chOff x="0" y="0"/>
          <a:chExt cx="0" cy="0"/>
        </a:xfrm>
      </p:grpSpPr>
      <p:sp>
        <p:nvSpPr>
          <p:cNvPr id="3" name="文字版面配置區 2">
            <a:extLst>
              <a:ext uri="{FF2B5EF4-FFF2-40B4-BE49-F238E27FC236}">
                <a16:creationId xmlns:a16="http://schemas.microsoft.com/office/drawing/2014/main" id="{F7D3D265-326C-0140-903A-8A9BD935B663}"/>
              </a:ext>
            </a:extLst>
          </p:cNvPr>
          <p:cNvSpPr>
            <a:spLocks noGrp="1"/>
          </p:cNvSpPr>
          <p:nvPr>
            <p:ph type="body" sz="quarter" idx="13"/>
          </p:nvPr>
        </p:nvSpPr>
        <p:spPr>
          <a:xfrm>
            <a:off x="257582" y="183836"/>
            <a:ext cx="6984776" cy="622972"/>
          </a:xfrm>
        </p:spPr>
        <p:txBody>
          <a:bodyPr/>
          <a:lstStyle/>
          <a:p>
            <a:r>
              <a:rPr lang="zh-TW" altLang="en-US" dirty="0">
                <a:solidFill>
                  <a:srgbClr val="404040"/>
                </a:solidFill>
                <a:cs typeface="Segoe UI" panose="020B0502040204020203" pitchFamily="34" charset="0"/>
              </a:rPr>
              <a:t>單顆分離調整步驟</a:t>
            </a:r>
            <a:endParaRPr lang="zh-TW" altLang="en-US" dirty="0"/>
          </a:p>
        </p:txBody>
      </p:sp>
      <p:sp>
        <p:nvSpPr>
          <p:cNvPr id="4" name="文字版面配置區 3">
            <a:extLst>
              <a:ext uri="{FF2B5EF4-FFF2-40B4-BE49-F238E27FC236}">
                <a16:creationId xmlns:a16="http://schemas.microsoft.com/office/drawing/2014/main" id="{CA824749-EE59-599F-C1E7-62C58A5D55A4}"/>
              </a:ext>
            </a:extLst>
          </p:cNvPr>
          <p:cNvSpPr>
            <a:spLocks noGrp="1"/>
          </p:cNvSpPr>
          <p:nvPr>
            <p:ph type="body" sz="quarter" idx="14"/>
          </p:nvPr>
        </p:nvSpPr>
        <p:spPr>
          <a:xfrm>
            <a:off x="452242" y="817874"/>
            <a:ext cx="10120064" cy="438539"/>
          </a:xfrm>
        </p:spPr>
        <p:txBody>
          <a:bodyPr/>
          <a:lstStyle/>
          <a:p>
            <a:r>
              <a:rPr lang="en-US" altLang="zh-TW" b="0" i="0" dirty="0">
                <a:solidFill>
                  <a:srgbClr val="3C4043"/>
                </a:solidFill>
                <a:effectLst/>
                <a:latin typeface="Roboto" panose="02000000000000000000" pitchFamily="2" charset="0"/>
              </a:rPr>
              <a:t>Separation position adjustment steps</a:t>
            </a:r>
            <a:endParaRPr lang="zh-TW" altLang="en-US" dirty="0">
              <a:latin typeface="微軟正黑體" panose="020B0604030504040204" pitchFamily="34" charset="-120"/>
            </a:endParaRPr>
          </a:p>
        </p:txBody>
      </p:sp>
      <p:sp>
        <p:nvSpPr>
          <p:cNvPr id="5" name="文字方塊 4">
            <a:extLst>
              <a:ext uri="{FF2B5EF4-FFF2-40B4-BE49-F238E27FC236}">
                <a16:creationId xmlns:a16="http://schemas.microsoft.com/office/drawing/2014/main" id="{384CAD05-2D05-8F63-CD96-51850EF821CE}"/>
              </a:ext>
            </a:extLst>
          </p:cNvPr>
          <p:cNvSpPr txBox="1"/>
          <p:nvPr/>
        </p:nvSpPr>
        <p:spPr>
          <a:xfrm>
            <a:off x="9095198" y="5606634"/>
            <a:ext cx="3481318" cy="369332"/>
          </a:xfrm>
          <a:prstGeom prst="rect">
            <a:avLst/>
          </a:prstGeom>
          <a:noFill/>
        </p:spPr>
        <p:txBody>
          <a:bodyPr wrap="square">
            <a:spAutoFit/>
          </a:bodyPr>
          <a:lstStyle/>
          <a:p>
            <a:r>
              <a:rPr lang="en-US" altLang="zh-TW" sz="1800" dirty="0">
                <a:latin typeface="Calibri" panose="020F0502020204030204" pitchFamily="34" charset="0"/>
                <a:cs typeface="Calibri" panose="020F0502020204030204" pitchFamily="34" charset="0"/>
              </a:rPr>
              <a:t>Single separation and blocking</a:t>
            </a:r>
            <a:endParaRPr lang="zh-TW" altLang="en-US" sz="1800" dirty="0"/>
          </a:p>
        </p:txBody>
      </p:sp>
      <p:sp>
        <p:nvSpPr>
          <p:cNvPr id="9" name="文字方塊 8">
            <a:extLst>
              <a:ext uri="{FF2B5EF4-FFF2-40B4-BE49-F238E27FC236}">
                <a16:creationId xmlns:a16="http://schemas.microsoft.com/office/drawing/2014/main" id="{629F6102-4234-FA6E-B037-7D76AD312748}"/>
              </a:ext>
            </a:extLst>
          </p:cNvPr>
          <p:cNvSpPr txBox="1"/>
          <p:nvPr/>
        </p:nvSpPr>
        <p:spPr>
          <a:xfrm>
            <a:off x="257582" y="1859339"/>
            <a:ext cx="4905261" cy="646331"/>
          </a:xfrm>
          <a:prstGeom prst="rect">
            <a:avLst/>
          </a:prstGeom>
          <a:noFill/>
        </p:spPr>
        <p:txBody>
          <a:bodyPr wrap="square">
            <a:spAutoFit/>
          </a:bodyPr>
          <a:lstStyle/>
          <a:p>
            <a:r>
              <a:rPr lang="zh-TW" altLang="en-US" dirty="0"/>
              <a:t>分離位置調整步驟</a:t>
            </a:r>
            <a:r>
              <a:rPr lang="en-US" altLang="zh-TW" dirty="0"/>
              <a:t>(</a:t>
            </a:r>
            <a:r>
              <a:rPr lang="zh-TW" altLang="en-US" dirty="0"/>
              <a:t>以第一軌為例</a:t>
            </a:r>
            <a:r>
              <a:rPr lang="en-US" altLang="zh-TW" dirty="0"/>
              <a:t>)</a:t>
            </a:r>
            <a:endParaRPr lang="zh-TW" altLang="en-US" dirty="0"/>
          </a:p>
          <a:p>
            <a:r>
              <a:rPr lang="zh-TW" altLang="en-US" dirty="0"/>
              <a:t>1 將氣壓關閉</a:t>
            </a:r>
          </a:p>
        </p:txBody>
      </p:sp>
      <p:sp>
        <p:nvSpPr>
          <p:cNvPr id="13" name="文字方塊 12">
            <a:extLst>
              <a:ext uri="{FF2B5EF4-FFF2-40B4-BE49-F238E27FC236}">
                <a16:creationId xmlns:a16="http://schemas.microsoft.com/office/drawing/2014/main" id="{DDD9BCB3-D2B5-4F03-2BD5-6027D2D4D1C6}"/>
              </a:ext>
            </a:extLst>
          </p:cNvPr>
          <p:cNvSpPr txBox="1"/>
          <p:nvPr/>
        </p:nvSpPr>
        <p:spPr>
          <a:xfrm>
            <a:off x="5162843" y="1720839"/>
            <a:ext cx="7029157" cy="646331"/>
          </a:xfrm>
          <a:prstGeom prst="rect">
            <a:avLst/>
          </a:prstGeom>
          <a:noFill/>
        </p:spPr>
        <p:txBody>
          <a:bodyPr wrap="square">
            <a:spAutoFit/>
          </a:bodyPr>
          <a:lstStyle/>
          <a:p>
            <a:r>
              <a:rPr lang="zh-TW" altLang="en-US" dirty="0"/>
              <a:t>Separation position adjustment steps (taking the first rail as an example)</a:t>
            </a:r>
          </a:p>
          <a:p>
            <a:r>
              <a:rPr lang="zh-TW" altLang="en-US" dirty="0"/>
              <a:t>1 Turn off the air pressure</a:t>
            </a:r>
          </a:p>
        </p:txBody>
      </p:sp>
      <p:pic>
        <p:nvPicPr>
          <p:cNvPr id="6" name="圖片 5" descr="一張含有 室內, 機器, 醫療設備, 科學儀器 的圖片&#10;&#10;AI 產生的內容可能不正確。">
            <a:extLst>
              <a:ext uri="{FF2B5EF4-FFF2-40B4-BE49-F238E27FC236}">
                <a16:creationId xmlns:a16="http://schemas.microsoft.com/office/drawing/2014/main" id="{5AE7C4E6-7BD3-3123-6113-E98554F20D1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13312" y="2440909"/>
            <a:ext cx="6781886" cy="3822843"/>
          </a:xfrm>
          <a:prstGeom prst="rect">
            <a:avLst/>
          </a:prstGeom>
        </p:spPr>
      </p:pic>
      <p:sp>
        <p:nvSpPr>
          <p:cNvPr id="8" name="文字方塊 7">
            <a:extLst>
              <a:ext uri="{FF2B5EF4-FFF2-40B4-BE49-F238E27FC236}">
                <a16:creationId xmlns:a16="http://schemas.microsoft.com/office/drawing/2014/main" id="{8553CDBA-0BB8-6AD7-8948-F4EEC593856D}"/>
              </a:ext>
            </a:extLst>
          </p:cNvPr>
          <p:cNvSpPr txBox="1"/>
          <p:nvPr/>
        </p:nvSpPr>
        <p:spPr>
          <a:xfrm>
            <a:off x="257582" y="2691479"/>
            <a:ext cx="2443415" cy="646331"/>
          </a:xfrm>
          <a:prstGeom prst="rect">
            <a:avLst/>
          </a:prstGeom>
          <a:noFill/>
        </p:spPr>
        <p:txBody>
          <a:bodyPr wrap="square">
            <a:spAutoFit/>
          </a:bodyPr>
          <a:lstStyle/>
          <a:p>
            <a:r>
              <a:rPr lang="zh-TW" altLang="en-US" dirty="0"/>
              <a:t>將藍色調整紐,往下拉,即可關閉空壓</a:t>
            </a:r>
          </a:p>
        </p:txBody>
      </p:sp>
      <p:sp>
        <p:nvSpPr>
          <p:cNvPr id="11" name="文字方塊 10">
            <a:extLst>
              <a:ext uri="{FF2B5EF4-FFF2-40B4-BE49-F238E27FC236}">
                <a16:creationId xmlns:a16="http://schemas.microsoft.com/office/drawing/2014/main" id="{E7DC4F88-283B-D79C-4C74-15D1C1579046}"/>
              </a:ext>
            </a:extLst>
          </p:cNvPr>
          <p:cNvSpPr txBox="1"/>
          <p:nvPr/>
        </p:nvSpPr>
        <p:spPr>
          <a:xfrm>
            <a:off x="7936113" y="2945614"/>
            <a:ext cx="3998305" cy="646331"/>
          </a:xfrm>
          <a:prstGeom prst="rect">
            <a:avLst/>
          </a:prstGeom>
          <a:noFill/>
        </p:spPr>
        <p:txBody>
          <a:bodyPr wrap="square">
            <a:spAutoFit/>
          </a:bodyPr>
          <a:lstStyle/>
          <a:p>
            <a:r>
              <a:rPr lang="zh-TW" altLang="en-US" dirty="0"/>
              <a:t>Pull down the blue adjustment knob to turn off the air compressor.</a:t>
            </a:r>
          </a:p>
        </p:txBody>
      </p:sp>
      <p:cxnSp>
        <p:nvCxnSpPr>
          <p:cNvPr id="14" name="直線單箭頭接點 13">
            <a:extLst>
              <a:ext uri="{FF2B5EF4-FFF2-40B4-BE49-F238E27FC236}">
                <a16:creationId xmlns:a16="http://schemas.microsoft.com/office/drawing/2014/main" id="{AFDEAD00-43B2-4B19-0D27-4A4A493E0491}"/>
              </a:ext>
            </a:extLst>
          </p:cNvPr>
          <p:cNvCxnSpPr>
            <a:cxnSpLocks/>
          </p:cNvCxnSpPr>
          <p:nvPr/>
        </p:nvCxnSpPr>
        <p:spPr>
          <a:xfrm flipH="1" flipV="1">
            <a:off x="7512148" y="3014644"/>
            <a:ext cx="576775" cy="10838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 name="箭號: 向下 16">
            <a:extLst>
              <a:ext uri="{FF2B5EF4-FFF2-40B4-BE49-F238E27FC236}">
                <a16:creationId xmlns:a16="http://schemas.microsoft.com/office/drawing/2014/main" id="{B64597E4-FBD7-27DB-9FF9-09F982F6C868}"/>
              </a:ext>
            </a:extLst>
          </p:cNvPr>
          <p:cNvSpPr/>
          <p:nvPr/>
        </p:nvSpPr>
        <p:spPr>
          <a:xfrm>
            <a:off x="7242358" y="3081466"/>
            <a:ext cx="208834" cy="379827"/>
          </a:xfrm>
          <a:prstGeom prst="downArrow">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 name="文字方塊 1">
            <a:extLst>
              <a:ext uri="{FF2B5EF4-FFF2-40B4-BE49-F238E27FC236}">
                <a16:creationId xmlns:a16="http://schemas.microsoft.com/office/drawing/2014/main" id="{9C161DBF-1608-2CCF-B8D4-3D7E5EF64A69}"/>
              </a:ext>
            </a:extLst>
          </p:cNvPr>
          <p:cNvSpPr txBox="1"/>
          <p:nvPr/>
        </p:nvSpPr>
        <p:spPr>
          <a:xfrm>
            <a:off x="361071" y="5746580"/>
            <a:ext cx="6133512" cy="646331"/>
          </a:xfrm>
          <a:prstGeom prst="rect">
            <a:avLst/>
          </a:prstGeom>
          <a:noFill/>
        </p:spPr>
        <p:txBody>
          <a:bodyPr wrap="square">
            <a:spAutoFit/>
          </a:bodyPr>
          <a:lstStyle/>
          <a:p>
            <a:r>
              <a:rPr lang="zh-TW" altLang="en-US" dirty="0">
                <a:solidFill>
                  <a:srgbClr val="FF0000"/>
                </a:solidFill>
              </a:rPr>
              <a:t>紅色箭頭</a:t>
            </a:r>
            <a:r>
              <a:rPr lang="zh-TW" altLang="en-US" dirty="0"/>
              <a:t>為相對應的零件</a:t>
            </a:r>
          </a:p>
          <a:p>
            <a:r>
              <a:rPr lang="zh-TW" altLang="en-US" dirty="0">
                <a:solidFill>
                  <a:srgbClr val="FF0000"/>
                </a:solidFill>
              </a:rPr>
              <a:t>The red arrows </a:t>
            </a:r>
            <a:r>
              <a:rPr lang="zh-TW" altLang="en-US" dirty="0"/>
              <a:t>indicate the corresponding parts</a:t>
            </a:r>
          </a:p>
        </p:txBody>
      </p:sp>
    </p:spTree>
    <p:extLst>
      <p:ext uri="{BB962C8B-B14F-4D97-AF65-F5344CB8AC3E}">
        <p14:creationId xmlns:p14="http://schemas.microsoft.com/office/powerpoint/2010/main" val="31519128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7B4480-CFBD-D5DC-CBCA-C5EB00295C9B}"/>
            </a:ext>
          </a:extLst>
        </p:cNvPr>
        <p:cNvGrpSpPr/>
        <p:nvPr/>
      </p:nvGrpSpPr>
      <p:grpSpPr>
        <a:xfrm>
          <a:off x="0" y="0"/>
          <a:ext cx="0" cy="0"/>
          <a:chOff x="0" y="0"/>
          <a:chExt cx="0" cy="0"/>
        </a:xfrm>
      </p:grpSpPr>
      <p:sp>
        <p:nvSpPr>
          <p:cNvPr id="3" name="文字版面配置區 2">
            <a:extLst>
              <a:ext uri="{FF2B5EF4-FFF2-40B4-BE49-F238E27FC236}">
                <a16:creationId xmlns:a16="http://schemas.microsoft.com/office/drawing/2014/main" id="{3EEE0B49-C59D-3832-7C96-8C880EC95136}"/>
              </a:ext>
            </a:extLst>
          </p:cNvPr>
          <p:cNvSpPr>
            <a:spLocks noGrp="1"/>
          </p:cNvSpPr>
          <p:nvPr>
            <p:ph type="body" sz="quarter" idx="13"/>
          </p:nvPr>
        </p:nvSpPr>
        <p:spPr>
          <a:xfrm>
            <a:off x="257582" y="183836"/>
            <a:ext cx="6984776" cy="622972"/>
          </a:xfrm>
        </p:spPr>
        <p:txBody>
          <a:bodyPr/>
          <a:lstStyle/>
          <a:p>
            <a:r>
              <a:rPr lang="zh-TW" altLang="en-US" dirty="0">
                <a:solidFill>
                  <a:srgbClr val="404040"/>
                </a:solidFill>
                <a:cs typeface="Segoe UI" panose="020B0502040204020203" pitchFamily="34" charset="0"/>
              </a:rPr>
              <a:t>單顆分離調整步驟</a:t>
            </a:r>
            <a:endParaRPr lang="zh-TW" altLang="en-US" dirty="0"/>
          </a:p>
        </p:txBody>
      </p:sp>
      <p:sp>
        <p:nvSpPr>
          <p:cNvPr id="4" name="文字版面配置區 3">
            <a:extLst>
              <a:ext uri="{FF2B5EF4-FFF2-40B4-BE49-F238E27FC236}">
                <a16:creationId xmlns:a16="http://schemas.microsoft.com/office/drawing/2014/main" id="{BA58072B-CCF3-67EE-7B4F-6B65AE417260}"/>
              </a:ext>
            </a:extLst>
          </p:cNvPr>
          <p:cNvSpPr>
            <a:spLocks noGrp="1"/>
          </p:cNvSpPr>
          <p:nvPr>
            <p:ph type="body" sz="quarter" idx="14"/>
          </p:nvPr>
        </p:nvSpPr>
        <p:spPr>
          <a:xfrm>
            <a:off x="452242" y="817874"/>
            <a:ext cx="5498392" cy="438539"/>
          </a:xfrm>
        </p:spPr>
        <p:txBody>
          <a:bodyPr/>
          <a:lstStyle/>
          <a:p>
            <a:r>
              <a:rPr lang="en-US" altLang="zh-TW" b="0" i="0" dirty="0">
                <a:solidFill>
                  <a:srgbClr val="3C4043"/>
                </a:solidFill>
                <a:effectLst/>
                <a:latin typeface="Roboto" panose="02000000000000000000" pitchFamily="2" charset="0"/>
              </a:rPr>
              <a:t>Separation position adjustment steps</a:t>
            </a:r>
            <a:endParaRPr lang="zh-TW" altLang="en-US" dirty="0">
              <a:latin typeface="微軟正黑體" panose="020B0604030504040204" pitchFamily="34" charset="-120"/>
            </a:endParaRPr>
          </a:p>
        </p:txBody>
      </p:sp>
      <p:sp>
        <p:nvSpPr>
          <p:cNvPr id="5" name="文字方塊 4">
            <a:extLst>
              <a:ext uri="{FF2B5EF4-FFF2-40B4-BE49-F238E27FC236}">
                <a16:creationId xmlns:a16="http://schemas.microsoft.com/office/drawing/2014/main" id="{AE001144-BA74-9932-40D6-FFE43556A764}"/>
              </a:ext>
            </a:extLst>
          </p:cNvPr>
          <p:cNvSpPr txBox="1"/>
          <p:nvPr/>
        </p:nvSpPr>
        <p:spPr>
          <a:xfrm>
            <a:off x="9095198" y="5606634"/>
            <a:ext cx="3481318" cy="369332"/>
          </a:xfrm>
          <a:prstGeom prst="rect">
            <a:avLst/>
          </a:prstGeom>
          <a:noFill/>
        </p:spPr>
        <p:txBody>
          <a:bodyPr wrap="square">
            <a:spAutoFit/>
          </a:bodyPr>
          <a:lstStyle/>
          <a:p>
            <a:r>
              <a:rPr lang="en-US" altLang="zh-TW" sz="1800" dirty="0">
                <a:latin typeface="Calibri" panose="020F0502020204030204" pitchFamily="34" charset="0"/>
                <a:cs typeface="Calibri" panose="020F0502020204030204" pitchFamily="34" charset="0"/>
              </a:rPr>
              <a:t>Single separation and blocking</a:t>
            </a:r>
            <a:endParaRPr lang="zh-TW" altLang="en-US" sz="1800" dirty="0"/>
          </a:p>
        </p:txBody>
      </p:sp>
      <p:sp>
        <p:nvSpPr>
          <p:cNvPr id="9" name="文字方塊 8">
            <a:extLst>
              <a:ext uri="{FF2B5EF4-FFF2-40B4-BE49-F238E27FC236}">
                <a16:creationId xmlns:a16="http://schemas.microsoft.com/office/drawing/2014/main" id="{98E15C06-41DC-1908-8C59-D71D2382D9B1}"/>
              </a:ext>
            </a:extLst>
          </p:cNvPr>
          <p:cNvSpPr txBox="1"/>
          <p:nvPr/>
        </p:nvSpPr>
        <p:spPr>
          <a:xfrm>
            <a:off x="257582" y="1758957"/>
            <a:ext cx="4905261" cy="369332"/>
          </a:xfrm>
          <a:prstGeom prst="rect">
            <a:avLst/>
          </a:prstGeom>
          <a:noFill/>
        </p:spPr>
        <p:txBody>
          <a:bodyPr wrap="square">
            <a:spAutoFit/>
          </a:bodyPr>
          <a:lstStyle/>
          <a:p>
            <a:r>
              <a:rPr lang="zh-TW" altLang="en-US" dirty="0"/>
              <a:t>2 汽缸先阻擋(O125),放置一顆IC到阻擋位置</a:t>
            </a:r>
          </a:p>
        </p:txBody>
      </p:sp>
      <p:sp>
        <p:nvSpPr>
          <p:cNvPr id="13" name="文字方塊 12">
            <a:extLst>
              <a:ext uri="{FF2B5EF4-FFF2-40B4-BE49-F238E27FC236}">
                <a16:creationId xmlns:a16="http://schemas.microsoft.com/office/drawing/2014/main" id="{2A4C47A9-CD30-FAFB-8328-E5CF554B1B14}"/>
              </a:ext>
            </a:extLst>
          </p:cNvPr>
          <p:cNvSpPr txBox="1"/>
          <p:nvPr/>
        </p:nvSpPr>
        <p:spPr>
          <a:xfrm>
            <a:off x="5162843" y="1720839"/>
            <a:ext cx="7029157" cy="369332"/>
          </a:xfrm>
          <a:prstGeom prst="rect">
            <a:avLst/>
          </a:prstGeom>
          <a:noFill/>
        </p:spPr>
        <p:txBody>
          <a:bodyPr wrap="square">
            <a:spAutoFit/>
          </a:bodyPr>
          <a:lstStyle/>
          <a:p>
            <a:r>
              <a:rPr lang="zh-TW" altLang="en-US" dirty="0"/>
              <a:t>2. Block the cylinder first (O125), place an IC at the blocking position</a:t>
            </a:r>
          </a:p>
        </p:txBody>
      </p:sp>
      <p:pic>
        <p:nvPicPr>
          <p:cNvPr id="6" name="圖片 5" descr="一張含有 人員, 電子產品, 機器, 室內 的圖片&#10;&#10;AI 產生的內容可能不正確。">
            <a:extLst>
              <a:ext uri="{FF2B5EF4-FFF2-40B4-BE49-F238E27FC236}">
                <a16:creationId xmlns:a16="http://schemas.microsoft.com/office/drawing/2014/main" id="{0EF39E56-D473-3A0D-F5A8-19A91A2D7C1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76974" y="2830650"/>
            <a:ext cx="4923033" cy="2775984"/>
          </a:xfrm>
          <a:prstGeom prst="rect">
            <a:avLst/>
          </a:prstGeom>
        </p:spPr>
      </p:pic>
      <p:pic>
        <p:nvPicPr>
          <p:cNvPr id="8" name="圖片 7" descr="一張含有 機器, 工程, 管線, 汽車零件 的圖片&#10;&#10;AI 產生的內容可能不正確。">
            <a:extLst>
              <a:ext uri="{FF2B5EF4-FFF2-40B4-BE49-F238E27FC236}">
                <a16:creationId xmlns:a16="http://schemas.microsoft.com/office/drawing/2014/main" id="{C175EFED-4119-88B9-2EED-7B82F41707B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7582" y="2831597"/>
            <a:ext cx="4923033" cy="2775037"/>
          </a:xfrm>
          <a:prstGeom prst="rect">
            <a:avLst/>
          </a:prstGeom>
        </p:spPr>
      </p:pic>
      <p:sp>
        <p:nvSpPr>
          <p:cNvPr id="10" name="箭號: 向左 9">
            <a:extLst>
              <a:ext uri="{FF2B5EF4-FFF2-40B4-BE49-F238E27FC236}">
                <a16:creationId xmlns:a16="http://schemas.microsoft.com/office/drawing/2014/main" id="{A8BEB42B-3FB9-4372-7A79-3D023C31A1B4}"/>
              </a:ext>
            </a:extLst>
          </p:cNvPr>
          <p:cNvSpPr/>
          <p:nvPr/>
        </p:nvSpPr>
        <p:spPr>
          <a:xfrm>
            <a:off x="844061" y="3993558"/>
            <a:ext cx="379828" cy="225084"/>
          </a:xfrm>
          <a:prstGeom prst="leftArrow">
            <a:avLst/>
          </a:prstGeom>
          <a:noFill/>
          <a:ln>
            <a:solidFill>
              <a:srgbClr val="FF0000"/>
            </a:solidFill>
          </a:ln>
          <a:scene3d>
            <a:camera prst="obliqueTopLeft"/>
            <a:lightRig rig="threePt" dir="t"/>
          </a:scene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cxnSp>
        <p:nvCxnSpPr>
          <p:cNvPr id="11" name="直線單箭頭接點 10">
            <a:extLst>
              <a:ext uri="{FF2B5EF4-FFF2-40B4-BE49-F238E27FC236}">
                <a16:creationId xmlns:a16="http://schemas.microsoft.com/office/drawing/2014/main" id="{56FFFCB9-D964-743A-1103-F647E1A170C7}"/>
              </a:ext>
            </a:extLst>
          </p:cNvPr>
          <p:cNvCxnSpPr>
            <a:cxnSpLocks/>
          </p:cNvCxnSpPr>
          <p:nvPr/>
        </p:nvCxnSpPr>
        <p:spPr>
          <a:xfrm flipH="1">
            <a:off x="1336431" y="2044005"/>
            <a:ext cx="6328117" cy="194955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直線單箭頭接點 11">
            <a:extLst>
              <a:ext uri="{FF2B5EF4-FFF2-40B4-BE49-F238E27FC236}">
                <a16:creationId xmlns:a16="http://schemas.microsoft.com/office/drawing/2014/main" id="{49B95370-6BA0-E608-06EB-A0A4CACAB150}"/>
              </a:ext>
            </a:extLst>
          </p:cNvPr>
          <p:cNvCxnSpPr>
            <a:cxnSpLocks/>
          </p:cNvCxnSpPr>
          <p:nvPr/>
        </p:nvCxnSpPr>
        <p:spPr>
          <a:xfrm flipH="1">
            <a:off x="8389034" y="2069796"/>
            <a:ext cx="1892788" cy="172441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8" name="圖片 17" descr="一張含有 文字, 填字遊戲, 正方形, Rectangle 的圖片&#10;&#10;AI 產生的內容可能不正確。">
            <a:extLst>
              <a:ext uri="{FF2B5EF4-FFF2-40B4-BE49-F238E27FC236}">
                <a16:creationId xmlns:a16="http://schemas.microsoft.com/office/drawing/2014/main" id="{0B969150-640F-1650-DC79-0E44050F364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66682" y="125454"/>
            <a:ext cx="2830280" cy="1595385"/>
          </a:xfrm>
          <a:prstGeom prst="rect">
            <a:avLst/>
          </a:prstGeom>
        </p:spPr>
      </p:pic>
      <p:sp>
        <p:nvSpPr>
          <p:cNvPr id="2" name="文字方塊 1">
            <a:extLst>
              <a:ext uri="{FF2B5EF4-FFF2-40B4-BE49-F238E27FC236}">
                <a16:creationId xmlns:a16="http://schemas.microsoft.com/office/drawing/2014/main" id="{352863AE-3CCA-17BA-FCF6-0ACA195A2914}"/>
              </a:ext>
            </a:extLst>
          </p:cNvPr>
          <p:cNvSpPr txBox="1"/>
          <p:nvPr/>
        </p:nvSpPr>
        <p:spPr>
          <a:xfrm>
            <a:off x="361071" y="5746580"/>
            <a:ext cx="6133512" cy="646331"/>
          </a:xfrm>
          <a:prstGeom prst="rect">
            <a:avLst/>
          </a:prstGeom>
          <a:noFill/>
        </p:spPr>
        <p:txBody>
          <a:bodyPr wrap="square">
            <a:spAutoFit/>
          </a:bodyPr>
          <a:lstStyle/>
          <a:p>
            <a:r>
              <a:rPr lang="zh-TW" altLang="en-US" dirty="0">
                <a:solidFill>
                  <a:srgbClr val="FF0000"/>
                </a:solidFill>
              </a:rPr>
              <a:t>紅色箭頭</a:t>
            </a:r>
            <a:r>
              <a:rPr lang="zh-TW" altLang="en-US" dirty="0"/>
              <a:t>為相對應的零件</a:t>
            </a:r>
          </a:p>
          <a:p>
            <a:r>
              <a:rPr lang="zh-TW" altLang="en-US" dirty="0">
                <a:solidFill>
                  <a:srgbClr val="FF0000"/>
                </a:solidFill>
              </a:rPr>
              <a:t>The red arrows </a:t>
            </a:r>
            <a:r>
              <a:rPr lang="zh-TW" altLang="en-US" dirty="0"/>
              <a:t>indicate the corresponding parts</a:t>
            </a:r>
          </a:p>
        </p:txBody>
      </p:sp>
    </p:spTree>
    <p:extLst>
      <p:ext uri="{BB962C8B-B14F-4D97-AF65-F5344CB8AC3E}">
        <p14:creationId xmlns:p14="http://schemas.microsoft.com/office/powerpoint/2010/main" val="11357184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BA5D74-2451-8B82-AC29-56D22E438223}"/>
            </a:ext>
          </a:extLst>
        </p:cNvPr>
        <p:cNvGrpSpPr/>
        <p:nvPr/>
      </p:nvGrpSpPr>
      <p:grpSpPr>
        <a:xfrm>
          <a:off x="0" y="0"/>
          <a:ext cx="0" cy="0"/>
          <a:chOff x="0" y="0"/>
          <a:chExt cx="0" cy="0"/>
        </a:xfrm>
      </p:grpSpPr>
      <p:sp>
        <p:nvSpPr>
          <p:cNvPr id="3" name="文字版面配置區 2">
            <a:extLst>
              <a:ext uri="{FF2B5EF4-FFF2-40B4-BE49-F238E27FC236}">
                <a16:creationId xmlns:a16="http://schemas.microsoft.com/office/drawing/2014/main" id="{4DB6B52C-612D-D01F-1B18-C2C900A2B13B}"/>
              </a:ext>
            </a:extLst>
          </p:cNvPr>
          <p:cNvSpPr>
            <a:spLocks noGrp="1"/>
          </p:cNvSpPr>
          <p:nvPr>
            <p:ph type="body" sz="quarter" idx="13"/>
          </p:nvPr>
        </p:nvSpPr>
        <p:spPr>
          <a:xfrm>
            <a:off x="257582" y="183836"/>
            <a:ext cx="6984776" cy="622972"/>
          </a:xfrm>
        </p:spPr>
        <p:txBody>
          <a:bodyPr/>
          <a:lstStyle/>
          <a:p>
            <a:r>
              <a:rPr lang="zh-TW" altLang="en-US" dirty="0">
                <a:solidFill>
                  <a:srgbClr val="404040"/>
                </a:solidFill>
                <a:cs typeface="Segoe UI" panose="020B0502040204020203" pitchFamily="34" charset="0"/>
              </a:rPr>
              <a:t>單顆分離調整步驟</a:t>
            </a:r>
            <a:endParaRPr lang="zh-TW" altLang="en-US" dirty="0"/>
          </a:p>
        </p:txBody>
      </p:sp>
      <p:sp>
        <p:nvSpPr>
          <p:cNvPr id="4" name="文字版面配置區 3">
            <a:extLst>
              <a:ext uri="{FF2B5EF4-FFF2-40B4-BE49-F238E27FC236}">
                <a16:creationId xmlns:a16="http://schemas.microsoft.com/office/drawing/2014/main" id="{000BBFC3-3279-71CD-CDBF-679405D4DE71}"/>
              </a:ext>
            </a:extLst>
          </p:cNvPr>
          <p:cNvSpPr>
            <a:spLocks noGrp="1"/>
          </p:cNvSpPr>
          <p:nvPr>
            <p:ph type="body" sz="quarter" idx="14"/>
          </p:nvPr>
        </p:nvSpPr>
        <p:spPr>
          <a:xfrm>
            <a:off x="452242" y="817874"/>
            <a:ext cx="6229912" cy="438539"/>
          </a:xfrm>
        </p:spPr>
        <p:txBody>
          <a:bodyPr/>
          <a:lstStyle/>
          <a:p>
            <a:r>
              <a:rPr lang="en-US" altLang="zh-TW" b="0" i="0" dirty="0">
                <a:solidFill>
                  <a:srgbClr val="3C4043"/>
                </a:solidFill>
                <a:effectLst/>
                <a:latin typeface="Roboto" panose="02000000000000000000" pitchFamily="2" charset="0"/>
              </a:rPr>
              <a:t>Separation position adjustment steps</a:t>
            </a:r>
            <a:endParaRPr lang="zh-TW" altLang="en-US" dirty="0">
              <a:latin typeface="微軟正黑體" panose="020B0604030504040204" pitchFamily="34" charset="-120"/>
            </a:endParaRPr>
          </a:p>
        </p:txBody>
      </p:sp>
      <p:sp>
        <p:nvSpPr>
          <p:cNvPr id="9" name="文字方塊 8">
            <a:extLst>
              <a:ext uri="{FF2B5EF4-FFF2-40B4-BE49-F238E27FC236}">
                <a16:creationId xmlns:a16="http://schemas.microsoft.com/office/drawing/2014/main" id="{6BA1E63F-AE83-BBA6-9C15-39C059865501}"/>
              </a:ext>
            </a:extLst>
          </p:cNvPr>
          <p:cNvSpPr txBox="1"/>
          <p:nvPr/>
        </p:nvSpPr>
        <p:spPr>
          <a:xfrm>
            <a:off x="257582" y="1720839"/>
            <a:ext cx="4905261" cy="646331"/>
          </a:xfrm>
          <a:prstGeom prst="rect">
            <a:avLst/>
          </a:prstGeom>
          <a:noFill/>
        </p:spPr>
        <p:txBody>
          <a:bodyPr wrap="square">
            <a:spAutoFit/>
          </a:bodyPr>
          <a:lstStyle/>
          <a:p>
            <a:r>
              <a:rPr lang="zh-TW" altLang="en-US" dirty="0"/>
              <a:t>3 將分離夾爪閉合(O121),調整夾爪位置,使其碰到IC</a:t>
            </a:r>
          </a:p>
        </p:txBody>
      </p:sp>
      <p:sp>
        <p:nvSpPr>
          <p:cNvPr id="13" name="文字方塊 12">
            <a:extLst>
              <a:ext uri="{FF2B5EF4-FFF2-40B4-BE49-F238E27FC236}">
                <a16:creationId xmlns:a16="http://schemas.microsoft.com/office/drawing/2014/main" id="{883BD1AC-A939-F7E8-2FD1-41CBA8EF56A3}"/>
              </a:ext>
            </a:extLst>
          </p:cNvPr>
          <p:cNvSpPr txBox="1"/>
          <p:nvPr/>
        </p:nvSpPr>
        <p:spPr>
          <a:xfrm>
            <a:off x="5162843" y="1720839"/>
            <a:ext cx="7029157" cy="646331"/>
          </a:xfrm>
          <a:prstGeom prst="rect">
            <a:avLst/>
          </a:prstGeom>
          <a:noFill/>
        </p:spPr>
        <p:txBody>
          <a:bodyPr wrap="square">
            <a:spAutoFit/>
          </a:bodyPr>
          <a:lstStyle/>
          <a:p>
            <a:r>
              <a:rPr lang="zh-TW" altLang="en-US" dirty="0"/>
              <a:t>3 Close the separation jaws (O121) and adjust the jaw position so that it touches the IC.</a:t>
            </a:r>
          </a:p>
        </p:txBody>
      </p:sp>
      <p:pic>
        <p:nvPicPr>
          <p:cNvPr id="6" name="圖片 5" descr="一張含有 室內, 牆, 光線, 藝術 的圖片&#10;&#10;AI 產生的內容可能不正確。">
            <a:extLst>
              <a:ext uri="{FF2B5EF4-FFF2-40B4-BE49-F238E27FC236}">
                <a16:creationId xmlns:a16="http://schemas.microsoft.com/office/drawing/2014/main" id="{3553D7F8-5AE0-44ED-D8D3-115E5915F88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71094" y="2367170"/>
            <a:ext cx="6838158" cy="3854563"/>
          </a:xfrm>
          <a:prstGeom prst="rect">
            <a:avLst/>
          </a:prstGeom>
        </p:spPr>
      </p:pic>
      <p:cxnSp>
        <p:nvCxnSpPr>
          <p:cNvPr id="7" name="直線單箭頭接點 6">
            <a:extLst>
              <a:ext uri="{FF2B5EF4-FFF2-40B4-BE49-F238E27FC236}">
                <a16:creationId xmlns:a16="http://schemas.microsoft.com/office/drawing/2014/main" id="{3AE8D97B-93B2-816F-A1D0-C19969B387CD}"/>
              </a:ext>
            </a:extLst>
          </p:cNvPr>
          <p:cNvCxnSpPr>
            <a:cxnSpLocks/>
          </p:cNvCxnSpPr>
          <p:nvPr/>
        </p:nvCxnSpPr>
        <p:spPr>
          <a:xfrm>
            <a:off x="6466356" y="2250831"/>
            <a:ext cx="3601748" cy="260252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直線單箭頭接點 10">
            <a:extLst>
              <a:ext uri="{FF2B5EF4-FFF2-40B4-BE49-F238E27FC236}">
                <a16:creationId xmlns:a16="http://schemas.microsoft.com/office/drawing/2014/main" id="{C6C0CBF1-1C60-748A-C1AA-3573B1A0383E}"/>
              </a:ext>
            </a:extLst>
          </p:cNvPr>
          <p:cNvCxnSpPr>
            <a:cxnSpLocks/>
          </p:cNvCxnSpPr>
          <p:nvPr/>
        </p:nvCxnSpPr>
        <p:spPr>
          <a:xfrm>
            <a:off x="9298745" y="2044004"/>
            <a:ext cx="1493519" cy="165883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8" name="圖片 17" descr="一張含有 金屬, 金屬製品, 室內, 鎖定 的圖片&#10;&#10;AI 產生的內容可能不正確。">
            <a:extLst>
              <a:ext uri="{FF2B5EF4-FFF2-40B4-BE49-F238E27FC236}">
                <a16:creationId xmlns:a16="http://schemas.microsoft.com/office/drawing/2014/main" id="{1743F4BF-6925-02DB-E4C8-B57A3B4CE27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2748" y="2374116"/>
            <a:ext cx="3605598" cy="3923542"/>
          </a:xfrm>
          <a:prstGeom prst="rect">
            <a:avLst/>
          </a:prstGeom>
        </p:spPr>
      </p:pic>
      <p:cxnSp>
        <p:nvCxnSpPr>
          <p:cNvPr id="22" name="直線單箭頭接點 21">
            <a:extLst>
              <a:ext uri="{FF2B5EF4-FFF2-40B4-BE49-F238E27FC236}">
                <a16:creationId xmlns:a16="http://schemas.microsoft.com/office/drawing/2014/main" id="{1D23F012-FE56-5411-4270-5C7EE60DDA57}"/>
              </a:ext>
            </a:extLst>
          </p:cNvPr>
          <p:cNvCxnSpPr>
            <a:cxnSpLocks/>
          </p:cNvCxnSpPr>
          <p:nvPr/>
        </p:nvCxnSpPr>
        <p:spPr>
          <a:xfrm flipH="1">
            <a:off x="3024554" y="1941342"/>
            <a:ext cx="2588455" cy="289233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30" name="圖片 29" descr="一張含有 文字, 螢幕擷取畫面, 功能表, 填字遊戲 的圖片&#10;&#10;AI 產生的內容可能不正確。">
            <a:extLst>
              <a:ext uri="{FF2B5EF4-FFF2-40B4-BE49-F238E27FC236}">
                <a16:creationId xmlns:a16="http://schemas.microsoft.com/office/drawing/2014/main" id="{500D20BB-F42A-0B4A-E9FF-E3D20ECCF68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84278" y="205750"/>
            <a:ext cx="2655480" cy="1496852"/>
          </a:xfrm>
          <a:prstGeom prst="rect">
            <a:avLst/>
          </a:prstGeom>
        </p:spPr>
      </p:pic>
      <p:sp>
        <p:nvSpPr>
          <p:cNvPr id="2" name="文字方塊 1">
            <a:extLst>
              <a:ext uri="{FF2B5EF4-FFF2-40B4-BE49-F238E27FC236}">
                <a16:creationId xmlns:a16="http://schemas.microsoft.com/office/drawing/2014/main" id="{8455D8CF-89BA-9C7B-C26D-0CB3A75AD009}"/>
              </a:ext>
            </a:extLst>
          </p:cNvPr>
          <p:cNvSpPr txBox="1"/>
          <p:nvPr/>
        </p:nvSpPr>
        <p:spPr>
          <a:xfrm>
            <a:off x="257582" y="5898567"/>
            <a:ext cx="6133512" cy="646331"/>
          </a:xfrm>
          <a:prstGeom prst="rect">
            <a:avLst/>
          </a:prstGeom>
          <a:noFill/>
        </p:spPr>
        <p:txBody>
          <a:bodyPr wrap="square">
            <a:spAutoFit/>
          </a:bodyPr>
          <a:lstStyle/>
          <a:p>
            <a:r>
              <a:rPr lang="zh-TW" altLang="en-US" dirty="0">
                <a:solidFill>
                  <a:srgbClr val="FF0000"/>
                </a:solidFill>
              </a:rPr>
              <a:t>紅色箭頭</a:t>
            </a:r>
            <a:r>
              <a:rPr lang="zh-TW" altLang="en-US" dirty="0"/>
              <a:t>為相對應的零件</a:t>
            </a:r>
          </a:p>
          <a:p>
            <a:r>
              <a:rPr lang="zh-TW" altLang="en-US" dirty="0">
                <a:solidFill>
                  <a:srgbClr val="FF0000"/>
                </a:solidFill>
              </a:rPr>
              <a:t>The red arrows </a:t>
            </a:r>
            <a:r>
              <a:rPr lang="zh-TW" altLang="en-US" dirty="0"/>
              <a:t>indicate the corresponding parts</a:t>
            </a:r>
          </a:p>
        </p:txBody>
      </p:sp>
    </p:spTree>
    <p:extLst>
      <p:ext uri="{BB962C8B-B14F-4D97-AF65-F5344CB8AC3E}">
        <p14:creationId xmlns:p14="http://schemas.microsoft.com/office/powerpoint/2010/main" val="13102348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6AAD1B-FC60-996A-5112-C1B763D89D28}"/>
            </a:ext>
          </a:extLst>
        </p:cNvPr>
        <p:cNvGrpSpPr/>
        <p:nvPr/>
      </p:nvGrpSpPr>
      <p:grpSpPr>
        <a:xfrm>
          <a:off x="0" y="0"/>
          <a:ext cx="0" cy="0"/>
          <a:chOff x="0" y="0"/>
          <a:chExt cx="0" cy="0"/>
        </a:xfrm>
      </p:grpSpPr>
      <p:sp>
        <p:nvSpPr>
          <p:cNvPr id="3" name="文字版面配置區 2">
            <a:extLst>
              <a:ext uri="{FF2B5EF4-FFF2-40B4-BE49-F238E27FC236}">
                <a16:creationId xmlns:a16="http://schemas.microsoft.com/office/drawing/2014/main" id="{D4333A31-E28D-8790-2330-FED05B5EAC70}"/>
              </a:ext>
            </a:extLst>
          </p:cNvPr>
          <p:cNvSpPr>
            <a:spLocks noGrp="1"/>
          </p:cNvSpPr>
          <p:nvPr>
            <p:ph type="body" sz="quarter" idx="13"/>
          </p:nvPr>
        </p:nvSpPr>
        <p:spPr>
          <a:xfrm>
            <a:off x="257582" y="183836"/>
            <a:ext cx="6984776" cy="622972"/>
          </a:xfrm>
        </p:spPr>
        <p:txBody>
          <a:bodyPr/>
          <a:lstStyle/>
          <a:p>
            <a:r>
              <a:rPr lang="zh-TW" altLang="en-US" dirty="0">
                <a:solidFill>
                  <a:srgbClr val="404040"/>
                </a:solidFill>
                <a:cs typeface="Segoe UI" panose="020B0502040204020203" pitchFamily="34" charset="0"/>
              </a:rPr>
              <a:t>單顆分離調整步驟</a:t>
            </a:r>
            <a:endParaRPr lang="zh-TW" altLang="en-US" dirty="0"/>
          </a:p>
        </p:txBody>
      </p:sp>
      <p:sp>
        <p:nvSpPr>
          <p:cNvPr id="4" name="文字版面配置區 3">
            <a:extLst>
              <a:ext uri="{FF2B5EF4-FFF2-40B4-BE49-F238E27FC236}">
                <a16:creationId xmlns:a16="http://schemas.microsoft.com/office/drawing/2014/main" id="{2B7CFE8F-2E4B-EF1A-07EA-1B65AC1EA93B}"/>
              </a:ext>
            </a:extLst>
          </p:cNvPr>
          <p:cNvSpPr>
            <a:spLocks noGrp="1"/>
          </p:cNvSpPr>
          <p:nvPr>
            <p:ph type="body" sz="quarter" idx="14"/>
          </p:nvPr>
        </p:nvSpPr>
        <p:spPr>
          <a:xfrm>
            <a:off x="452242" y="817874"/>
            <a:ext cx="5315512" cy="438539"/>
          </a:xfrm>
        </p:spPr>
        <p:txBody>
          <a:bodyPr/>
          <a:lstStyle/>
          <a:p>
            <a:r>
              <a:rPr lang="en-US" altLang="zh-TW" b="0" i="0" dirty="0">
                <a:solidFill>
                  <a:srgbClr val="3C4043"/>
                </a:solidFill>
                <a:effectLst/>
                <a:latin typeface="Roboto" panose="02000000000000000000" pitchFamily="2" charset="0"/>
              </a:rPr>
              <a:t>Separation position adjustment steps</a:t>
            </a:r>
            <a:endParaRPr lang="zh-TW" altLang="en-US" dirty="0">
              <a:latin typeface="微軟正黑體" panose="020B0604030504040204" pitchFamily="34" charset="-120"/>
            </a:endParaRPr>
          </a:p>
        </p:txBody>
      </p:sp>
      <p:sp>
        <p:nvSpPr>
          <p:cNvPr id="5" name="文字方塊 4">
            <a:extLst>
              <a:ext uri="{FF2B5EF4-FFF2-40B4-BE49-F238E27FC236}">
                <a16:creationId xmlns:a16="http://schemas.microsoft.com/office/drawing/2014/main" id="{DCFCD89C-354A-BFF8-540F-602B18D8B73E}"/>
              </a:ext>
            </a:extLst>
          </p:cNvPr>
          <p:cNvSpPr txBox="1"/>
          <p:nvPr/>
        </p:nvSpPr>
        <p:spPr>
          <a:xfrm>
            <a:off x="9095198" y="5606634"/>
            <a:ext cx="3481318" cy="369332"/>
          </a:xfrm>
          <a:prstGeom prst="rect">
            <a:avLst/>
          </a:prstGeom>
          <a:noFill/>
        </p:spPr>
        <p:txBody>
          <a:bodyPr wrap="square">
            <a:spAutoFit/>
          </a:bodyPr>
          <a:lstStyle/>
          <a:p>
            <a:r>
              <a:rPr lang="en-US" altLang="zh-TW" sz="1800" dirty="0">
                <a:latin typeface="Calibri" panose="020F0502020204030204" pitchFamily="34" charset="0"/>
                <a:cs typeface="Calibri" panose="020F0502020204030204" pitchFamily="34" charset="0"/>
              </a:rPr>
              <a:t>Single separation and blocking</a:t>
            </a:r>
            <a:endParaRPr lang="zh-TW" altLang="en-US" sz="1800" dirty="0"/>
          </a:p>
        </p:txBody>
      </p:sp>
      <p:sp>
        <p:nvSpPr>
          <p:cNvPr id="9" name="文字方塊 8">
            <a:extLst>
              <a:ext uri="{FF2B5EF4-FFF2-40B4-BE49-F238E27FC236}">
                <a16:creationId xmlns:a16="http://schemas.microsoft.com/office/drawing/2014/main" id="{974A9927-D959-5469-8A9A-60481BDE35D8}"/>
              </a:ext>
            </a:extLst>
          </p:cNvPr>
          <p:cNvSpPr txBox="1"/>
          <p:nvPr/>
        </p:nvSpPr>
        <p:spPr>
          <a:xfrm>
            <a:off x="257582" y="1720839"/>
            <a:ext cx="4905261" cy="369332"/>
          </a:xfrm>
          <a:prstGeom prst="rect">
            <a:avLst/>
          </a:prstGeom>
          <a:noFill/>
        </p:spPr>
        <p:txBody>
          <a:bodyPr wrap="square">
            <a:spAutoFit/>
          </a:bodyPr>
          <a:lstStyle/>
          <a:p>
            <a:r>
              <a:rPr lang="zh-TW" altLang="en-US" dirty="0"/>
              <a:t>4 鎖固分離位置(O121)</a:t>
            </a:r>
          </a:p>
        </p:txBody>
      </p:sp>
      <p:sp>
        <p:nvSpPr>
          <p:cNvPr id="13" name="文字方塊 12">
            <a:extLst>
              <a:ext uri="{FF2B5EF4-FFF2-40B4-BE49-F238E27FC236}">
                <a16:creationId xmlns:a16="http://schemas.microsoft.com/office/drawing/2014/main" id="{F536951F-DECF-16FB-C9E7-D7D9A4F8EC8A}"/>
              </a:ext>
            </a:extLst>
          </p:cNvPr>
          <p:cNvSpPr txBox="1"/>
          <p:nvPr/>
        </p:nvSpPr>
        <p:spPr>
          <a:xfrm>
            <a:off x="5162843" y="1720839"/>
            <a:ext cx="7029157" cy="369332"/>
          </a:xfrm>
          <a:prstGeom prst="rect">
            <a:avLst/>
          </a:prstGeom>
          <a:noFill/>
        </p:spPr>
        <p:txBody>
          <a:bodyPr wrap="square">
            <a:spAutoFit/>
          </a:bodyPr>
          <a:lstStyle/>
          <a:p>
            <a:r>
              <a:rPr lang="zh-TW" altLang="en-US" dirty="0"/>
              <a:t>4 Locking disengaged position (O121)</a:t>
            </a:r>
          </a:p>
        </p:txBody>
      </p:sp>
      <p:pic>
        <p:nvPicPr>
          <p:cNvPr id="6" name="圖片 5" descr="一張含有 室內, 牆, 光線, 藝術 的圖片&#10;&#10;AI 產生的內容可能不正確。">
            <a:extLst>
              <a:ext uri="{FF2B5EF4-FFF2-40B4-BE49-F238E27FC236}">
                <a16:creationId xmlns:a16="http://schemas.microsoft.com/office/drawing/2014/main" id="{7413AE62-301C-C53D-F3BC-C1F1F8F4429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35204" y="2288650"/>
            <a:ext cx="6655277" cy="3751476"/>
          </a:xfrm>
          <a:prstGeom prst="rect">
            <a:avLst/>
          </a:prstGeom>
        </p:spPr>
      </p:pic>
      <p:cxnSp>
        <p:nvCxnSpPr>
          <p:cNvPr id="11" name="直線單箭頭接點 10">
            <a:extLst>
              <a:ext uri="{FF2B5EF4-FFF2-40B4-BE49-F238E27FC236}">
                <a16:creationId xmlns:a16="http://schemas.microsoft.com/office/drawing/2014/main" id="{C4B56ACD-78E1-9364-57A9-D018F052C12A}"/>
              </a:ext>
            </a:extLst>
          </p:cNvPr>
          <p:cNvCxnSpPr>
            <a:cxnSpLocks/>
          </p:cNvCxnSpPr>
          <p:nvPr/>
        </p:nvCxnSpPr>
        <p:spPr>
          <a:xfrm flipH="1">
            <a:off x="7751298" y="2024325"/>
            <a:ext cx="438350" cy="160514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8" name="圖片 17" descr="一張含有 文字, 螢幕擷取畫面, 功能表, 填字遊戲 的圖片&#10;&#10;AI 產生的內容可能不正確。">
            <a:extLst>
              <a:ext uri="{FF2B5EF4-FFF2-40B4-BE49-F238E27FC236}">
                <a16:creationId xmlns:a16="http://schemas.microsoft.com/office/drawing/2014/main" id="{BE5FC8A5-E0A0-389B-677A-6379C11D846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77421" y="21614"/>
            <a:ext cx="3052842" cy="1720839"/>
          </a:xfrm>
          <a:prstGeom prst="rect">
            <a:avLst/>
          </a:prstGeom>
        </p:spPr>
      </p:pic>
      <p:sp>
        <p:nvSpPr>
          <p:cNvPr id="2" name="文字方塊 1">
            <a:extLst>
              <a:ext uri="{FF2B5EF4-FFF2-40B4-BE49-F238E27FC236}">
                <a16:creationId xmlns:a16="http://schemas.microsoft.com/office/drawing/2014/main" id="{1C5BF208-9501-85D2-1E36-70414B3CF044}"/>
              </a:ext>
            </a:extLst>
          </p:cNvPr>
          <p:cNvSpPr txBox="1"/>
          <p:nvPr/>
        </p:nvSpPr>
        <p:spPr>
          <a:xfrm>
            <a:off x="361071" y="5746580"/>
            <a:ext cx="6133512" cy="646331"/>
          </a:xfrm>
          <a:prstGeom prst="rect">
            <a:avLst/>
          </a:prstGeom>
          <a:noFill/>
        </p:spPr>
        <p:txBody>
          <a:bodyPr wrap="square">
            <a:spAutoFit/>
          </a:bodyPr>
          <a:lstStyle/>
          <a:p>
            <a:r>
              <a:rPr lang="zh-TW" altLang="en-US" dirty="0">
                <a:solidFill>
                  <a:srgbClr val="FF0000"/>
                </a:solidFill>
              </a:rPr>
              <a:t>紅色箭頭</a:t>
            </a:r>
            <a:r>
              <a:rPr lang="zh-TW" altLang="en-US" dirty="0"/>
              <a:t>為相對應的零件</a:t>
            </a:r>
          </a:p>
          <a:p>
            <a:r>
              <a:rPr lang="zh-TW" altLang="en-US" dirty="0">
                <a:solidFill>
                  <a:srgbClr val="FF0000"/>
                </a:solidFill>
              </a:rPr>
              <a:t>The red arrows </a:t>
            </a:r>
            <a:r>
              <a:rPr lang="zh-TW" altLang="en-US" dirty="0"/>
              <a:t>indicate the corresponding parts</a:t>
            </a:r>
          </a:p>
        </p:txBody>
      </p:sp>
    </p:spTree>
    <p:extLst>
      <p:ext uri="{BB962C8B-B14F-4D97-AF65-F5344CB8AC3E}">
        <p14:creationId xmlns:p14="http://schemas.microsoft.com/office/powerpoint/2010/main" val="19604158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A1ABDA-FA18-D2C7-0FB6-EBAEC7AD1878}"/>
            </a:ext>
          </a:extLst>
        </p:cNvPr>
        <p:cNvGrpSpPr/>
        <p:nvPr/>
      </p:nvGrpSpPr>
      <p:grpSpPr>
        <a:xfrm>
          <a:off x="0" y="0"/>
          <a:ext cx="0" cy="0"/>
          <a:chOff x="0" y="0"/>
          <a:chExt cx="0" cy="0"/>
        </a:xfrm>
      </p:grpSpPr>
      <p:sp>
        <p:nvSpPr>
          <p:cNvPr id="3" name="文字版面配置區 2">
            <a:extLst>
              <a:ext uri="{FF2B5EF4-FFF2-40B4-BE49-F238E27FC236}">
                <a16:creationId xmlns:a16="http://schemas.microsoft.com/office/drawing/2014/main" id="{7126F578-8FF4-05D4-1A1F-FEE50C8D3E4D}"/>
              </a:ext>
            </a:extLst>
          </p:cNvPr>
          <p:cNvSpPr>
            <a:spLocks noGrp="1"/>
          </p:cNvSpPr>
          <p:nvPr>
            <p:ph type="body" sz="quarter" idx="13"/>
          </p:nvPr>
        </p:nvSpPr>
        <p:spPr>
          <a:xfrm>
            <a:off x="257582" y="183836"/>
            <a:ext cx="6984776" cy="622972"/>
          </a:xfrm>
        </p:spPr>
        <p:txBody>
          <a:bodyPr/>
          <a:lstStyle/>
          <a:p>
            <a:r>
              <a:rPr lang="zh-TW" altLang="en-US" dirty="0">
                <a:solidFill>
                  <a:srgbClr val="404040"/>
                </a:solidFill>
                <a:cs typeface="Segoe UI" panose="020B0502040204020203" pitchFamily="34" charset="0"/>
              </a:rPr>
              <a:t>預測試區</a:t>
            </a:r>
            <a:r>
              <a:rPr lang="en-US" altLang="zh-TW" dirty="0">
                <a:solidFill>
                  <a:srgbClr val="404040"/>
                </a:solidFill>
                <a:cs typeface="Segoe UI" panose="020B0502040204020203" pitchFamily="34" charset="0"/>
              </a:rPr>
              <a:t>SENSOR</a:t>
            </a:r>
            <a:r>
              <a:rPr lang="zh-TW" altLang="en-US" dirty="0">
                <a:solidFill>
                  <a:srgbClr val="404040"/>
                </a:solidFill>
                <a:cs typeface="Segoe UI" panose="020B0502040204020203" pitchFamily="34" charset="0"/>
              </a:rPr>
              <a:t>調整步驟</a:t>
            </a:r>
            <a:endParaRPr lang="zh-TW" altLang="en-US" dirty="0"/>
          </a:p>
        </p:txBody>
      </p:sp>
      <p:sp>
        <p:nvSpPr>
          <p:cNvPr id="4" name="文字版面配置區 3">
            <a:extLst>
              <a:ext uri="{FF2B5EF4-FFF2-40B4-BE49-F238E27FC236}">
                <a16:creationId xmlns:a16="http://schemas.microsoft.com/office/drawing/2014/main" id="{C01923F5-4623-3AE2-F77D-9549E7790E4A}"/>
              </a:ext>
            </a:extLst>
          </p:cNvPr>
          <p:cNvSpPr>
            <a:spLocks noGrp="1"/>
          </p:cNvSpPr>
          <p:nvPr>
            <p:ph type="body" sz="quarter" idx="14"/>
          </p:nvPr>
        </p:nvSpPr>
        <p:spPr>
          <a:xfrm>
            <a:off x="452242" y="817874"/>
            <a:ext cx="6511266" cy="438539"/>
          </a:xfrm>
        </p:spPr>
        <p:txBody>
          <a:bodyPr/>
          <a:lstStyle/>
          <a:p>
            <a:r>
              <a:rPr lang="en-US" altLang="zh-TW" dirty="0">
                <a:latin typeface="微軟正黑體" panose="020B0604030504040204" pitchFamily="34" charset="-120"/>
              </a:rPr>
              <a:t>Pre-test area sensor adjustment steps</a:t>
            </a:r>
            <a:endParaRPr lang="zh-TW" altLang="en-US" dirty="0">
              <a:latin typeface="微軟正黑體" panose="020B0604030504040204" pitchFamily="34" charset="-120"/>
            </a:endParaRPr>
          </a:p>
        </p:txBody>
      </p:sp>
      <p:sp>
        <p:nvSpPr>
          <p:cNvPr id="9" name="文字方塊 8">
            <a:extLst>
              <a:ext uri="{FF2B5EF4-FFF2-40B4-BE49-F238E27FC236}">
                <a16:creationId xmlns:a16="http://schemas.microsoft.com/office/drawing/2014/main" id="{B28772D1-C796-3830-2241-B9F7440DBA67}"/>
              </a:ext>
            </a:extLst>
          </p:cNvPr>
          <p:cNvSpPr txBox="1"/>
          <p:nvPr/>
        </p:nvSpPr>
        <p:spPr>
          <a:xfrm>
            <a:off x="257582" y="1720839"/>
            <a:ext cx="4905261" cy="1200329"/>
          </a:xfrm>
          <a:prstGeom prst="rect">
            <a:avLst/>
          </a:prstGeom>
          <a:noFill/>
        </p:spPr>
        <p:txBody>
          <a:bodyPr wrap="square">
            <a:spAutoFit/>
          </a:bodyPr>
          <a:lstStyle/>
          <a:p>
            <a:r>
              <a:rPr lang="zh-TW" altLang="en-US" dirty="0"/>
              <a:t>接續調整預測試區Double sensor(I215)</a:t>
            </a:r>
            <a:endParaRPr lang="en-US" altLang="zh-TW" dirty="0"/>
          </a:p>
          <a:p>
            <a:endParaRPr lang="zh-TW" altLang="en-US" dirty="0"/>
          </a:p>
          <a:p>
            <a:r>
              <a:rPr lang="zh-TW" altLang="en-US" dirty="0"/>
              <a:t>1 將阻擋汽缸放開(O125),讓IC到預測試區(O131)位置</a:t>
            </a:r>
          </a:p>
        </p:txBody>
      </p:sp>
      <p:sp>
        <p:nvSpPr>
          <p:cNvPr id="13" name="文字方塊 12">
            <a:extLst>
              <a:ext uri="{FF2B5EF4-FFF2-40B4-BE49-F238E27FC236}">
                <a16:creationId xmlns:a16="http://schemas.microsoft.com/office/drawing/2014/main" id="{8F3B03F3-2107-6CAE-A236-60F190726494}"/>
              </a:ext>
            </a:extLst>
          </p:cNvPr>
          <p:cNvSpPr txBox="1"/>
          <p:nvPr/>
        </p:nvSpPr>
        <p:spPr>
          <a:xfrm>
            <a:off x="5162843" y="1720839"/>
            <a:ext cx="7029157" cy="1200329"/>
          </a:xfrm>
          <a:prstGeom prst="rect">
            <a:avLst/>
          </a:prstGeom>
          <a:noFill/>
        </p:spPr>
        <p:txBody>
          <a:bodyPr wrap="square">
            <a:spAutoFit/>
          </a:bodyPr>
          <a:lstStyle/>
          <a:p>
            <a:r>
              <a:rPr lang="zh-TW" altLang="en-US" dirty="0"/>
              <a:t>Continue to adjust the pre-test area Double sensor (I215)</a:t>
            </a:r>
            <a:endParaRPr lang="en-US" altLang="zh-TW" dirty="0"/>
          </a:p>
          <a:p>
            <a:endParaRPr lang="zh-TW" altLang="en-US" dirty="0"/>
          </a:p>
          <a:p>
            <a:r>
              <a:rPr lang="zh-TW" altLang="en-US" dirty="0"/>
              <a:t>1 Release the blocking cylinder (O125) and move the IC to the pre-test area (O131)</a:t>
            </a:r>
          </a:p>
        </p:txBody>
      </p:sp>
      <p:pic>
        <p:nvPicPr>
          <p:cNvPr id="6" name="圖片 5" descr="一張含有 機器, 工程, 管線, 汽車零件 的圖片&#10;&#10;AI 產生的內容可能不正確。">
            <a:extLst>
              <a:ext uri="{FF2B5EF4-FFF2-40B4-BE49-F238E27FC236}">
                <a16:creationId xmlns:a16="http://schemas.microsoft.com/office/drawing/2014/main" id="{CD690009-71B6-1752-D1F6-1CA386607CF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2242" y="3213897"/>
            <a:ext cx="5418714" cy="3054444"/>
          </a:xfrm>
          <a:prstGeom prst="rect">
            <a:avLst/>
          </a:prstGeom>
        </p:spPr>
      </p:pic>
      <p:pic>
        <p:nvPicPr>
          <p:cNvPr id="8" name="圖片 7" descr="一張含有 電子產品, 控制台, 電子工程, 機器 的圖片&#10;&#10;AI 產生的內容可能不正確。">
            <a:extLst>
              <a:ext uri="{FF2B5EF4-FFF2-40B4-BE49-F238E27FC236}">
                <a16:creationId xmlns:a16="http://schemas.microsoft.com/office/drawing/2014/main" id="{F39567E3-3D8D-5975-6347-15320AB2ADC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86751" y="3213897"/>
            <a:ext cx="5418714" cy="3054444"/>
          </a:xfrm>
          <a:prstGeom prst="rect">
            <a:avLst/>
          </a:prstGeom>
        </p:spPr>
      </p:pic>
      <p:sp>
        <p:nvSpPr>
          <p:cNvPr id="10" name="箭號: 向右 9">
            <a:extLst>
              <a:ext uri="{FF2B5EF4-FFF2-40B4-BE49-F238E27FC236}">
                <a16:creationId xmlns:a16="http://schemas.microsoft.com/office/drawing/2014/main" id="{08867324-C6BE-23BF-6AE8-945B3E0E99D8}"/>
              </a:ext>
            </a:extLst>
          </p:cNvPr>
          <p:cNvSpPr/>
          <p:nvPr/>
        </p:nvSpPr>
        <p:spPr>
          <a:xfrm>
            <a:off x="1012874" y="4431936"/>
            <a:ext cx="422031" cy="351693"/>
          </a:xfrm>
          <a:prstGeom prst="rightArrow">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cxnSp>
        <p:nvCxnSpPr>
          <p:cNvPr id="11" name="直線單箭頭接點 10">
            <a:extLst>
              <a:ext uri="{FF2B5EF4-FFF2-40B4-BE49-F238E27FC236}">
                <a16:creationId xmlns:a16="http://schemas.microsoft.com/office/drawing/2014/main" id="{A0989540-7AD8-E42A-BC6E-0338662FF9C7}"/>
              </a:ext>
            </a:extLst>
          </p:cNvPr>
          <p:cNvCxnSpPr>
            <a:cxnSpLocks/>
          </p:cNvCxnSpPr>
          <p:nvPr/>
        </p:nvCxnSpPr>
        <p:spPr>
          <a:xfrm flipH="1">
            <a:off x="1336431" y="2547284"/>
            <a:ext cx="6230541" cy="188465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直線單箭頭接點 11">
            <a:extLst>
              <a:ext uri="{FF2B5EF4-FFF2-40B4-BE49-F238E27FC236}">
                <a16:creationId xmlns:a16="http://schemas.microsoft.com/office/drawing/2014/main" id="{A1A917B5-06B3-12F8-3058-39893178FC06}"/>
              </a:ext>
            </a:extLst>
          </p:cNvPr>
          <p:cNvCxnSpPr>
            <a:cxnSpLocks/>
          </p:cNvCxnSpPr>
          <p:nvPr/>
        </p:nvCxnSpPr>
        <p:spPr>
          <a:xfrm flipH="1">
            <a:off x="10283483" y="2583024"/>
            <a:ext cx="1124233" cy="202475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8" name="圖片 17" descr="一張含有 文字, 填字遊戲, 正方形, Rectangle 的圖片&#10;&#10;AI 產生的內容可能不正確。">
            <a:extLst>
              <a:ext uri="{FF2B5EF4-FFF2-40B4-BE49-F238E27FC236}">
                <a16:creationId xmlns:a16="http://schemas.microsoft.com/office/drawing/2014/main" id="{79C7DC7B-E897-D41F-667F-A1CFEA483A3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86750" y="158241"/>
            <a:ext cx="2886709" cy="1627193"/>
          </a:xfrm>
          <a:prstGeom prst="rect">
            <a:avLst/>
          </a:prstGeom>
        </p:spPr>
      </p:pic>
      <p:pic>
        <p:nvPicPr>
          <p:cNvPr id="20" name="圖片 19" descr="一張含有 文字, 樣式, 填字遊戲, 正方形 的圖片&#10;&#10;AI 產生的內容可能不正確。">
            <a:extLst>
              <a:ext uri="{FF2B5EF4-FFF2-40B4-BE49-F238E27FC236}">
                <a16:creationId xmlns:a16="http://schemas.microsoft.com/office/drawing/2014/main" id="{215A1ED2-E720-A4E5-3455-4D91603CA15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989255" y="154318"/>
            <a:ext cx="2886709" cy="1627193"/>
          </a:xfrm>
          <a:prstGeom prst="rect">
            <a:avLst/>
          </a:prstGeom>
        </p:spPr>
      </p:pic>
      <p:sp>
        <p:nvSpPr>
          <p:cNvPr id="2" name="文字方塊 1">
            <a:extLst>
              <a:ext uri="{FF2B5EF4-FFF2-40B4-BE49-F238E27FC236}">
                <a16:creationId xmlns:a16="http://schemas.microsoft.com/office/drawing/2014/main" id="{EC234770-6D89-505E-4EBC-B7569F2E941A}"/>
              </a:ext>
            </a:extLst>
          </p:cNvPr>
          <p:cNvSpPr txBox="1"/>
          <p:nvPr/>
        </p:nvSpPr>
        <p:spPr>
          <a:xfrm>
            <a:off x="452242" y="5945175"/>
            <a:ext cx="6133512" cy="646331"/>
          </a:xfrm>
          <a:prstGeom prst="rect">
            <a:avLst/>
          </a:prstGeom>
          <a:noFill/>
        </p:spPr>
        <p:txBody>
          <a:bodyPr wrap="square">
            <a:spAutoFit/>
          </a:bodyPr>
          <a:lstStyle/>
          <a:p>
            <a:r>
              <a:rPr lang="zh-TW" altLang="en-US" dirty="0">
                <a:solidFill>
                  <a:srgbClr val="FF0000"/>
                </a:solidFill>
              </a:rPr>
              <a:t>紅色箭頭</a:t>
            </a:r>
            <a:r>
              <a:rPr lang="zh-TW" altLang="en-US" dirty="0"/>
              <a:t>為相對應的零件</a:t>
            </a:r>
          </a:p>
          <a:p>
            <a:r>
              <a:rPr lang="zh-TW" altLang="en-US" dirty="0">
                <a:solidFill>
                  <a:srgbClr val="FF0000"/>
                </a:solidFill>
              </a:rPr>
              <a:t>The red arrows </a:t>
            </a:r>
            <a:r>
              <a:rPr lang="zh-TW" altLang="en-US" dirty="0"/>
              <a:t>indicate the corresponding parts</a:t>
            </a:r>
          </a:p>
        </p:txBody>
      </p:sp>
    </p:spTree>
    <p:extLst>
      <p:ext uri="{BB962C8B-B14F-4D97-AF65-F5344CB8AC3E}">
        <p14:creationId xmlns:p14="http://schemas.microsoft.com/office/powerpoint/2010/main" val="7816039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9DAC4B-4DE0-A1C8-F89D-DEC188B5E86F}"/>
            </a:ext>
          </a:extLst>
        </p:cNvPr>
        <p:cNvGrpSpPr/>
        <p:nvPr/>
      </p:nvGrpSpPr>
      <p:grpSpPr>
        <a:xfrm>
          <a:off x="0" y="0"/>
          <a:ext cx="0" cy="0"/>
          <a:chOff x="0" y="0"/>
          <a:chExt cx="0" cy="0"/>
        </a:xfrm>
      </p:grpSpPr>
      <p:sp>
        <p:nvSpPr>
          <p:cNvPr id="3" name="文字版面配置區 2">
            <a:extLst>
              <a:ext uri="{FF2B5EF4-FFF2-40B4-BE49-F238E27FC236}">
                <a16:creationId xmlns:a16="http://schemas.microsoft.com/office/drawing/2014/main" id="{3BE8ACE1-23F6-6882-4646-503B1DD286D2}"/>
              </a:ext>
            </a:extLst>
          </p:cNvPr>
          <p:cNvSpPr>
            <a:spLocks noGrp="1"/>
          </p:cNvSpPr>
          <p:nvPr>
            <p:ph type="body" sz="quarter" idx="13"/>
          </p:nvPr>
        </p:nvSpPr>
        <p:spPr>
          <a:xfrm>
            <a:off x="257582" y="183836"/>
            <a:ext cx="6984776" cy="622972"/>
          </a:xfrm>
        </p:spPr>
        <p:txBody>
          <a:bodyPr/>
          <a:lstStyle/>
          <a:p>
            <a:r>
              <a:rPr lang="zh-TW" altLang="en-US" dirty="0">
                <a:solidFill>
                  <a:srgbClr val="404040"/>
                </a:solidFill>
                <a:cs typeface="Segoe UI" panose="020B0502040204020203" pitchFamily="34" charset="0"/>
              </a:rPr>
              <a:t>預測試區</a:t>
            </a:r>
            <a:r>
              <a:rPr lang="en-US" altLang="zh-TW" dirty="0">
                <a:solidFill>
                  <a:srgbClr val="404040"/>
                </a:solidFill>
                <a:cs typeface="Segoe UI" panose="020B0502040204020203" pitchFamily="34" charset="0"/>
              </a:rPr>
              <a:t>SENSOR</a:t>
            </a:r>
            <a:r>
              <a:rPr lang="zh-TW" altLang="en-US" dirty="0">
                <a:solidFill>
                  <a:srgbClr val="404040"/>
                </a:solidFill>
                <a:cs typeface="Segoe UI" panose="020B0502040204020203" pitchFamily="34" charset="0"/>
              </a:rPr>
              <a:t>調整步驟</a:t>
            </a:r>
            <a:endParaRPr lang="zh-TW" altLang="en-US" dirty="0"/>
          </a:p>
        </p:txBody>
      </p:sp>
      <p:sp>
        <p:nvSpPr>
          <p:cNvPr id="4" name="文字版面配置區 3">
            <a:extLst>
              <a:ext uri="{FF2B5EF4-FFF2-40B4-BE49-F238E27FC236}">
                <a16:creationId xmlns:a16="http://schemas.microsoft.com/office/drawing/2014/main" id="{67A58F50-DC7A-A087-A047-BB77A979348A}"/>
              </a:ext>
            </a:extLst>
          </p:cNvPr>
          <p:cNvSpPr>
            <a:spLocks noGrp="1"/>
          </p:cNvSpPr>
          <p:nvPr>
            <p:ph type="body" sz="quarter" idx="14"/>
          </p:nvPr>
        </p:nvSpPr>
        <p:spPr>
          <a:xfrm>
            <a:off x="452242" y="817874"/>
            <a:ext cx="5962626" cy="438539"/>
          </a:xfrm>
        </p:spPr>
        <p:txBody>
          <a:bodyPr/>
          <a:lstStyle/>
          <a:p>
            <a:r>
              <a:rPr lang="en-US" altLang="zh-TW" dirty="0">
                <a:latin typeface="微軟正黑體" panose="020B0604030504040204" pitchFamily="34" charset="-120"/>
              </a:rPr>
              <a:t>Pre-test area sensor adjustment steps</a:t>
            </a:r>
            <a:endParaRPr lang="zh-TW" altLang="en-US" dirty="0">
              <a:latin typeface="微軟正黑體" panose="020B0604030504040204" pitchFamily="34" charset="-120"/>
            </a:endParaRPr>
          </a:p>
        </p:txBody>
      </p:sp>
      <p:sp>
        <p:nvSpPr>
          <p:cNvPr id="9" name="文字方塊 8">
            <a:extLst>
              <a:ext uri="{FF2B5EF4-FFF2-40B4-BE49-F238E27FC236}">
                <a16:creationId xmlns:a16="http://schemas.microsoft.com/office/drawing/2014/main" id="{2080141A-185C-6B19-8E33-2AF71AE3E3D8}"/>
              </a:ext>
            </a:extLst>
          </p:cNvPr>
          <p:cNvSpPr txBox="1"/>
          <p:nvPr/>
        </p:nvSpPr>
        <p:spPr>
          <a:xfrm>
            <a:off x="159108" y="1394912"/>
            <a:ext cx="4905261" cy="646331"/>
          </a:xfrm>
          <a:prstGeom prst="rect">
            <a:avLst/>
          </a:prstGeom>
          <a:noFill/>
        </p:spPr>
        <p:txBody>
          <a:bodyPr wrap="square">
            <a:spAutoFit/>
          </a:bodyPr>
          <a:lstStyle/>
          <a:p>
            <a:r>
              <a:rPr lang="zh-TW" altLang="en-US" dirty="0"/>
              <a:t>2 調整SENSOR位置,讓第一顆IC亮(I211),Double sensor不亮(I215),放2顆IC則會亮(I215)</a:t>
            </a:r>
          </a:p>
        </p:txBody>
      </p:sp>
      <p:sp>
        <p:nvSpPr>
          <p:cNvPr id="13" name="文字方塊 12">
            <a:extLst>
              <a:ext uri="{FF2B5EF4-FFF2-40B4-BE49-F238E27FC236}">
                <a16:creationId xmlns:a16="http://schemas.microsoft.com/office/drawing/2014/main" id="{1A902F0F-2F06-794A-EE03-71362AA3C9BC}"/>
              </a:ext>
            </a:extLst>
          </p:cNvPr>
          <p:cNvSpPr txBox="1"/>
          <p:nvPr/>
        </p:nvSpPr>
        <p:spPr>
          <a:xfrm>
            <a:off x="5162843" y="1395448"/>
            <a:ext cx="7029157" cy="923330"/>
          </a:xfrm>
          <a:prstGeom prst="rect">
            <a:avLst/>
          </a:prstGeom>
          <a:noFill/>
        </p:spPr>
        <p:txBody>
          <a:bodyPr wrap="square">
            <a:spAutoFit/>
          </a:bodyPr>
          <a:lstStyle/>
          <a:p>
            <a:r>
              <a:rPr lang="zh-TW" altLang="en-US" dirty="0"/>
              <a:t>2 Adjust the position of the sensor so that the first IC lights up (I211), the Double sensor does not light up (I215), and if two ICs are placed, it will light up (I215)</a:t>
            </a:r>
          </a:p>
        </p:txBody>
      </p:sp>
      <p:pic>
        <p:nvPicPr>
          <p:cNvPr id="6" name="圖片 5" descr="一張含有 機器, 工程, 管線, 汽車零件 的圖片&#10;&#10;AI 產生的內容可能不正確。">
            <a:extLst>
              <a:ext uri="{FF2B5EF4-FFF2-40B4-BE49-F238E27FC236}">
                <a16:creationId xmlns:a16="http://schemas.microsoft.com/office/drawing/2014/main" id="{EB10A01B-4EBD-652A-9D71-704BEE07945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9108" y="3039763"/>
            <a:ext cx="4770206" cy="2688891"/>
          </a:xfrm>
          <a:prstGeom prst="rect">
            <a:avLst/>
          </a:prstGeom>
        </p:spPr>
      </p:pic>
      <p:pic>
        <p:nvPicPr>
          <p:cNvPr id="8" name="圖片 7" descr="一張含有 電子產品, 控制台, 電子工程, 機器 的圖片&#10;&#10;AI 產生的內容可能不正確。">
            <a:extLst>
              <a:ext uri="{FF2B5EF4-FFF2-40B4-BE49-F238E27FC236}">
                <a16:creationId xmlns:a16="http://schemas.microsoft.com/office/drawing/2014/main" id="{ECCDBF93-F530-FFE9-E0B9-E4906D6ECE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50634" y="2991931"/>
            <a:ext cx="4923692" cy="2775409"/>
          </a:xfrm>
          <a:prstGeom prst="rect">
            <a:avLst/>
          </a:prstGeom>
        </p:spPr>
      </p:pic>
      <p:cxnSp>
        <p:nvCxnSpPr>
          <p:cNvPr id="10" name="直線單箭頭接點 9">
            <a:extLst>
              <a:ext uri="{FF2B5EF4-FFF2-40B4-BE49-F238E27FC236}">
                <a16:creationId xmlns:a16="http://schemas.microsoft.com/office/drawing/2014/main" id="{4D4CEA75-C9E0-3FE9-609B-9331C3733CBB}"/>
              </a:ext>
            </a:extLst>
          </p:cNvPr>
          <p:cNvCxnSpPr>
            <a:cxnSpLocks/>
          </p:cNvCxnSpPr>
          <p:nvPr/>
        </p:nvCxnSpPr>
        <p:spPr>
          <a:xfrm flipH="1">
            <a:off x="1317674" y="1674055"/>
            <a:ext cx="4393810" cy="314270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直線單箭頭接點 10">
            <a:extLst>
              <a:ext uri="{FF2B5EF4-FFF2-40B4-BE49-F238E27FC236}">
                <a16:creationId xmlns:a16="http://schemas.microsoft.com/office/drawing/2014/main" id="{2E7950E7-AB96-72E9-3AF6-026D70C2C52E}"/>
              </a:ext>
            </a:extLst>
          </p:cNvPr>
          <p:cNvCxnSpPr>
            <a:cxnSpLocks/>
          </p:cNvCxnSpPr>
          <p:nvPr/>
        </p:nvCxnSpPr>
        <p:spPr>
          <a:xfrm>
            <a:off x="8615049" y="1941342"/>
            <a:ext cx="281354" cy="216486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直線單箭頭接點 13">
            <a:extLst>
              <a:ext uri="{FF2B5EF4-FFF2-40B4-BE49-F238E27FC236}">
                <a16:creationId xmlns:a16="http://schemas.microsoft.com/office/drawing/2014/main" id="{5559D36D-807B-AF01-873D-8568F772A1F4}"/>
              </a:ext>
            </a:extLst>
          </p:cNvPr>
          <p:cNvCxnSpPr>
            <a:cxnSpLocks/>
          </p:cNvCxnSpPr>
          <p:nvPr/>
        </p:nvCxnSpPr>
        <p:spPr>
          <a:xfrm flipH="1">
            <a:off x="8994877" y="1674055"/>
            <a:ext cx="2259277" cy="269151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2" name="文字方塊 21">
            <a:extLst>
              <a:ext uri="{FF2B5EF4-FFF2-40B4-BE49-F238E27FC236}">
                <a16:creationId xmlns:a16="http://schemas.microsoft.com/office/drawing/2014/main" id="{E6407F7D-86C1-0E5A-8B42-DBA0AE5942F1}"/>
              </a:ext>
            </a:extLst>
          </p:cNvPr>
          <p:cNvSpPr txBox="1"/>
          <p:nvPr/>
        </p:nvSpPr>
        <p:spPr>
          <a:xfrm>
            <a:off x="5162843" y="2239825"/>
            <a:ext cx="3080825" cy="646331"/>
          </a:xfrm>
          <a:prstGeom prst="rect">
            <a:avLst/>
          </a:prstGeom>
          <a:noFill/>
        </p:spPr>
        <p:txBody>
          <a:bodyPr wrap="square">
            <a:spAutoFit/>
          </a:bodyPr>
          <a:lstStyle/>
          <a:p>
            <a:r>
              <a:rPr lang="zh-TW" altLang="en-US" dirty="0"/>
              <a:t>Green means IC is detected</a:t>
            </a:r>
          </a:p>
          <a:p>
            <a:r>
              <a:rPr lang="zh-TW" altLang="en-US" dirty="0"/>
              <a:t>Orange means no IC detected</a:t>
            </a:r>
          </a:p>
        </p:txBody>
      </p:sp>
      <p:sp>
        <p:nvSpPr>
          <p:cNvPr id="24" name="文字方塊 23">
            <a:extLst>
              <a:ext uri="{FF2B5EF4-FFF2-40B4-BE49-F238E27FC236}">
                <a16:creationId xmlns:a16="http://schemas.microsoft.com/office/drawing/2014/main" id="{7AFCD5D6-42DB-806E-FFFE-9C5AB02A013C}"/>
              </a:ext>
            </a:extLst>
          </p:cNvPr>
          <p:cNvSpPr txBox="1"/>
          <p:nvPr/>
        </p:nvSpPr>
        <p:spPr>
          <a:xfrm>
            <a:off x="159108" y="2127867"/>
            <a:ext cx="2413206" cy="646331"/>
          </a:xfrm>
          <a:prstGeom prst="rect">
            <a:avLst/>
          </a:prstGeom>
          <a:noFill/>
        </p:spPr>
        <p:txBody>
          <a:bodyPr wrap="square">
            <a:spAutoFit/>
          </a:bodyPr>
          <a:lstStyle/>
          <a:p>
            <a:r>
              <a:rPr lang="zh-TW" altLang="en-US" dirty="0"/>
              <a:t>綠色是偵測到IC</a:t>
            </a:r>
          </a:p>
          <a:p>
            <a:r>
              <a:rPr lang="zh-TW" altLang="en-US" dirty="0"/>
              <a:t>橘色是未偵測到IC</a:t>
            </a:r>
          </a:p>
        </p:txBody>
      </p:sp>
      <p:pic>
        <p:nvPicPr>
          <p:cNvPr id="34" name="圖片 33" descr="一張含有 文字, 樣式, 螢幕擷取畫面, Rectangle 的圖片&#10;&#10;AI 產生的內容可能不正確。">
            <a:extLst>
              <a:ext uri="{FF2B5EF4-FFF2-40B4-BE49-F238E27FC236}">
                <a16:creationId xmlns:a16="http://schemas.microsoft.com/office/drawing/2014/main" id="{D11B7232-C4FC-22C7-1052-A2D2A7080BB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38535" y="10740"/>
            <a:ext cx="2466862" cy="1390532"/>
          </a:xfrm>
          <a:prstGeom prst="rect">
            <a:avLst/>
          </a:prstGeom>
        </p:spPr>
      </p:pic>
      <p:pic>
        <p:nvPicPr>
          <p:cNvPr id="36" name="圖片 35" descr="一張含有 文字, 螢幕擷取畫面, 樣式, 填字遊戲 的圖片&#10;&#10;AI 產生的內容可能不正確。">
            <a:extLst>
              <a:ext uri="{FF2B5EF4-FFF2-40B4-BE49-F238E27FC236}">
                <a16:creationId xmlns:a16="http://schemas.microsoft.com/office/drawing/2014/main" id="{96D9E669-5637-953C-379E-0FAA1A3B338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315774" y="27029"/>
            <a:ext cx="2466862" cy="1390532"/>
          </a:xfrm>
          <a:prstGeom prst="rect">
            <a:avLst/>
          </a:prstGeom>
        </p:spPr>
      </p:pic>
      <p:sp>
        <p:nvSpPr>
          <p:cNvPr id="2" name="文字方塊 1">
            <a:extLst>
              <a:ext uri="{FF2B5EF4-FFF2-40B4-BE49-F238E27FC236}">
                <a16:creationId xmlns:a16="http://schemas.microsoft.com/office/drawing/2014/main" id="{DA9BEE8A-8C26-ADF6-CF2E-15CA66457919}"/>
              </a:ext>
            </a:extLst>
          </p:cNvPr>
          <p:cNvSpPr txBox="1"/>
          <p:nvPr/>
        </p:nvSpPr>
        <p:spPr>
          <a:xfrm>
            <a:off x="361071" y="5746580"/>
            <a:ext cx="6133512" cy="646331"/>
          </a:xfrm>
          <a:prstGeom prst="rect">
            <a:avLst/>
          </a:prstGeom>
          <a:noFill/>
        </p:spPr>
        <p:txBody>
          <a:bodyPr wrap="square">
            <a:spAutoFit/>
          </a:bodyPr>
          <a:lstStyle/>
          <a:p>
            <a:r>
              <a:rPr lang="zh-TW" altLang="en-US" dirty="0">
                <a:solidFill>
                  <a:srgbClr val="FF0000"/>
                </a:solidFill>
              </a:rPr>
              <a:t>紅色箭頭</a:t>
            </a:r>
            <a:r>
              <a:rPr lang="zh-TW" altLang="en-US" dirty="0"/>
              <a:t>為相對應的零件</a:t>
            </a:r>
          </a:p>
          <a:p>
            <a:r>
              <a:rPr lang="zh-TW" altLang="en-US" dirty="0">
                <a:solidFill>
                  <a:srgbClr val="FF0000"/>
                </a:solidFill>
              </a:rPr>
              <a:t>The red arrows </a:t>
            </a:r>
            <a:r>
              <a:rPr lang="zh-TW" altLang="en-US" dirty="0"/>
              <a:t>indicate the corresponding parts</a:t>
            </a:r>
          </a:p>
        </p:txBody>
      </p:sp>
    </p:spTree>
    <p:extLst>
      <p:ext uri="{BB962C8B-B14F-4D97-AF65-F5344CB8AC3E}">
        <p14:creationId xmlns:p14="http://schemas.microsoft.com/office/powerpoint/2010/main" val="24008129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26D928-DF18-8614-8857-D8394737DC2D}"/>
            </a:ext>
          </a:extLst>
        </p:cNvPr>
        <p:cNvGrpSpPr/>
        <p:nvPr/>
      </p:nvGrpSpPr>
      <p:grpSpPr>
        <a:xfrm>
          <a:off x="0" y="0"/>
          <a:ext cx="0" cy="0"/>
          <a:chOff x="0" y="0"/>
          <a:chExt cx="0" cy="0"/>
        </a:xfrm>
      </p:grpSpPr>
      <p:sp>
        <p:nvSpPr>
          <p:cNvPr id="3" name="文字版面配置區 2">
            <a:extLst>
              <a:ext uri="{FF2B5EF4-FFF2-40B4-BE49-F238E27FC236}">
                <a16:creationId xmlns:a16="http://schemas.microsoft.com/office/drawing/2014/main" id="{16580A56-01F5-AEF2-8051-099446E70DE2}"/>
              </a:ext>
            </a:extLst>
          </p:cNvPr>
          <p:cNvSpPr>
            <a:spLocks noGrp="1"/>
          </p:cNvSpPr>
          <p:nvPr>
            <p:ph type="body" sz="quarter" idx="13"/>
          </p:nvPr>
        </p:nvSpPr>
        <p:spPr/>
        <p:txBody>
          <a:bodyPr/>
          <a:lstStyle/>
          <a:p>
            <a:r>
              <a:rPr lang="zh-TW" altLang="en-US" dirty="0">
                <a:solidFill>
                  <a:srgbClr val="404040"/>
                </a:solidFill>
                <a:cs typeface="Segoe UI" panose="020B0502040204020203" pitchFamily="34" charset="0"/>
              </a:rPr>
              <a:t>軟體英文介面</a:t>
            </a:r>
            <a:endParaRPr lang="zh-TW" altLang="en-US" dirty="0"/>
          </a:p>
        </p:txBody>
      </p:sp>
      <p:sp>
        <p:nvSpPr>
          <p:cNvPr id="4" name="文字版面配置區 3">
            <a:extLst>
              <a:ext uri="{FF2B5EF4-FFF2-40B4-BE49-F238E27FC236}">
                <a16:creationId xmlns:a16="http://schemas.microsoft.com/office/drawing/2014/main" id="{033177FF-11EE-7D28-0EF2-F73B76F9E0DD}"/>
              </a:ext>
            </a:extLst>
          </p:cNvPr>
          <p:cNvSpPr>
            <a:spLocks noGrp="1"/>
          </p:cNvSpPr>
          <p:nvPr>
            <p:ph type="body" sz="quarter" idx="14"/>
          </p:nvPr>
        </p:nvSpPr>
        <p:spPr>
          <a:xfrm>
            <a:off x="395536" y="746449"/>
            <a:ext cx="10120064" cy="438539"/>
          </a:xfrm>
        </p:spPr>
        <p:txBody>
          <a:bodyPr/>
          <a:lstStyle/>
          <a:p>
            <a:r>
              <a:rPr lang="en-US" altLang="zh-TW" dirty="0">
                <a:latin typeface="微軟正黑體" panose="020B0604030504040204" pitchFamily="34" charset="-120"/>
              </a:rPr>
              <a:t>Software English interface</a:t>
            </a:r>
            <a:endParaRPr lang="zh-TW" altLang="en-US" dirty="0">
              <a:latin typeface="微軟正黑體" panose="020B0604030504040204" pitchFamily="34" charset="-120"/>
            </a:endParaRPr>
          </a:p>
        </p:txBody>
      </p:sp>
      <p:pic>
        <p:nvPicPr>
          <p:cNvPr id="8" name="圖片 7" descr="一張含有 文字, 螢幕擷取畫面, 電腦, 陳列 的圖片&#10;&#10;AI 產生的內容可能不正確。">
            <a:extLst>
              <a:ext uri="{FF2B5EF4-FFF2-40B4-BE49-F238E27FC236}">
                <a16:creationId xmlns:a16="http://schemas.microsoft.com/office/drawing/2014/main" id="{A1041B12-FEB6-B3C6-1A21-EC8F746FEA9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2707" y="1184988"/>
            <a:ext cx="9407856" cy="5303062"/>
          </a:xfrm>
          <a:prstGeom prst="rect">
            <a:avLst/>
          </a:prstGeom>
        </p:spPr>
      </p:pic>
      <p:sp>
        <p:nvSpPr>
          <p:cNvPr id="10" name="文字方塊 9">
            <a:extLst>
              <a:ext uri="{FF2B5EF4-FFF2-40B4-BE49-F238E27FC236}">
                <a16:creationId xmlns:a16="http://schemas.microsoft.com/office/drawing/2014/main" id="{394752C0-9D59-4B1C-F723-BE02474AF809}"/>
              </a:ext>
            </a:extLst>
          </p:cNvPr>
          <p:cNvSpPr txBox="1"/>
          <p:nvPr/>
        </p:nvSpPr>
        <p:spPr>
          <a:xfrm>
            <a:off x="9077756" y="6303384"/>
            <a:ext cx="2875688" cy="369332"/>
          </a:xfrm>
          <a:prstGeom prst="rect">
            <a:avLst/>
          </a:prstGeom>
          <a:noFill/>
        </p:spPr>
        <p:txBody>
          <a:bodyPr wrap="square">
            <a:spAutoFit/>
          </a:bodyPr>
          <a:lstStyle/>
          <a:p>
            <a:r>
              <a:rPr lang="en-US" altLang="zh-TW" sz="1800" b="1" dirty="0">
                <a:latin typeface="Calibri" panose="020F0502020204030204" pitchFamily="34" charset="0"/>
                <a:cs typeface="Calibri" panose="020F0502020204030204" pitchFamily="34" charset="0"/>
              </a:rPr>
              <a:t>SOIC155 Change to SOIC296</a:t>
            </a:r>
            <a:endParaRPr lang="zh-TW" altLang="en-US" sz="1800" dirty="0"/>
          </a:p>
        </p:txBody>
      </p:sp>
    </p:spTree>
    <p:extLst>
      <p:ext uri="{BB962C8B-B14F-4D97-AF65-F5344CB8AC3E}">
        <p14:creationId xmlns:p14="http://schemas.microsoft.com/office/powerpoint/2010/main" val="1098380630"/>
      </p:ext>
    </p:extLst>
  </p:cSld>
  <p:clrMapOvr>
    <a:masterClrMapping/>
  </p:clrMapOvr>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1550</TotalTime>
  <Words>837</Words>
  <Application>Microsoft Office PowerPoint</Application>
  <PresentationFormat>寬螢幕</PresentationFormat>
  <Paragraphs>75</Paragraphs>
  <Slides>9</Slides>
  <Notes>0</Notes>
  <HiddenSlides>0</HiddenSlides>
  <MMClips>0</MMClips>
  <ScaleCrop>false</ScaleCrop>
  <HeadingPairs>
    <vt:vector size="6" baseType="variant">
      <vt:variant>
        <vt:lpstr>使用字型</vt:lpstr>
      </vt:variant>
      <vt:variant>
        <vt:i4>6</vt:i4>
      </vt:variant>
      <vt:variant>
        <vt:lpstr>佈景主題</vt:lpstr>
      </vt:variant>
      <vt:variant>
        <vt:i4>1</vt:i4>
      </vt:variant>
      <vt:variant>
        <vt:lpstr>投影片標題</vt:lpstr>
      </vt:variant>
      <vt:variant>
        <vt:i4>9</vt:i4>
      </vt:variant>
    </vt:vector>
  </HeadingPairs>
  <TitlesOfParts>
    <vt:vector size="16" baseType="lpstr">
      <vt:lpstr>微軟正黑體</vt:lpstr>
      <vt:lpstr>Arial</vt:lpstr>
      <vt:lpstr>Bahnschrift SemiBold</vt:lpstr>
      <vt:lpstr>Calibri</vt:lpstr>
      <vt:lpstr>Roboto</vt:lpstr>
      <vt:lpstr>Segoe UI</vt:lpstr>
      <vt:lpstr>Office 佈景主題</vt:lpstr>
      <vt:lpstr> CRH220P_單顆分離調整步驟 CRH220P_Feed Buffer Single separation and blocking </vt:lpstr>
      <vt:lpstr>PowerPoint 簡報</vt:lpstr>
      <vt:lpstr>PowerPoint 簡報</vt:lpstr>
      <vt:lpstr>PowerPoint 簡報</vt:lpstr>
      <vt:lpstr>PowerPoint 簡報</vt:lpstr>
      <vt:lpstr>PowerPoint 簡報</vt:lpstr>
      <vt:lpstr>PowerPoint 簡報</vt:lpstr>
      <vt:lpstr>PowerPoint 簡報</vt:lpstr>
      <vt:lpstr>PowerPoint 簡報</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1/2-1/5 加高MIC8驗證</dc:title>
  <dc:creator>JeffKJPeng(彭國峻)</dc:creator>
  <cp:lastModifiedBy>WenGuangChou(鄒文光)</cp:lastModifiedBy>
  <cp:revision>64</cp:revision>
  <dcterms:created xsi:type="dcterms:W3CDTF">2024-01-03T13:17:19Z</dcterms:created>
  <dcterms:modified xsi:type="dcterms:W3CDTF">2025-04-07T03:23:17Z</dcterms:modified>
</cp:coreProperties>
</file>